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6" r:id="rId2"/>
    <p:sldId id="592" r:id="rId3"/>
    <p:sldId id="297" r:id="rId4"/>
    <p:sldId id="340" r:id="rId5"/>
    <p:sldId id="305" r:id="rId6"/>
    <p:sldId id="257" r:id="rId7"/>
    <p:sldId id="449" r:id="rId8"/>
    <p:sldId id="567" r:id="rId9"/>
    <p:sldId id="402" r:id="rId10"/>
    <p:sldId id="406" r:id="rId11"/>
    <p:sldId id="405" r:id="rId12"/>
    <p:sldId id="404" r:id="rId13"/>
    <p:sldId id="380" r:id="rId14"/>
    <p:sldId id="383" r:id="rId15"/>
    <p:sldId id="569" r:id="rId16"/>
    <p:sldId id="588" r:id="rId17"/>
    <p:sldId id="258" r:id="rId18"/>
    <p:sldId id="570" r:id="rId19"/>
    <p:sldId id="261" r:id="rId20"/>
    <p:sldId id="572" r:id="rId21"/>
    <p:sldId id="263" r:id="rId22"/>
    <p:sldId id="264" r:id="rId23"/>
    <p:sldId id="265" r:id="rId24"/>
    <p:sldId id="267" r:id="rId25"/>
    <p:sldId id="571" r:id="rId26"/>
    <p:sldId id="271" r:id="rId27"/>
    <p:sldId id="272" r:id="rId28"/>
    <p:sldId id="273" r:id="rId29"/>
    <p:sldId id="268" r:id="rId30"/>
    <p:sldId id="269" r:id="rId31"/>
    <p:sldId id="491" r:id="rId32"/>
    <p:sldId id="591" r:id="rId33"/>
    <p:sldId id="589" r:id="rId34"/>
    <p:sldId id="590" r:id="rId35"/>
    <p:sldId id="486" r:id="rId36"/>
    <p:sldId id="460" r:id="rId37"/>
    <p:sldId id="484" r:id="rId38"/>
    <p:sldId id="485" r:id="rId39"/>
    <p:sldId id="477" r:id="rId40"/>
    <p:sldId id="462" r:id="rId41"/>
    <p:sldId id="465" r:id="rId42"/>
    <p:sldId id="461" r:id="rId43"/>
    <p:sldId id="463" r:id="rId44"/>
    <p:sldId id="466" r:id="rId45"/>
    <p:sldId id="482" r:id="rId46"/>
    <p:sldId id="480" r:id="rId47"/>
    <p:sldId id="385" r:id="rId48"/>
    <p:sldId id="423" r:id="rId49"/>
    <p:sldId id="432" r:id="rId50"/>
    <p:sldId id="443" r:id="rId51"/>
    <p:sldId id="481" r:id="rId52"/>
    <p:sldId id="453" r:id="rId53"/>
    <p:sldId id="471" r:id="rId54"/>
    <p:sldId id="472" r:id="rId55"/>
    <p:sldId id="470" r:id="rId56"/>
    <p:sldId id="445" r:id="rId57"/>
    <p:sldId id="573" r:id="rId58"/>
    <p:sldId id="574" r:id="rId59"/>
    <p:sldId id="575" r:id="rId60"/>
    <p:sldId id="259" r:id="rId61"/>
    <p:sldId id="260" r:id="rId62"/>
    <p:sldId id="576" r:id="rId63"/>
    <p:sldId id="262" r:id="rId64"/>
    <p:sldId id="577" r:id="rId65"/>
    <p:sldId id="578" r:id="rId66"/>
    <p:sldId id="579" r:id="rId67"/>
    <p:sldId id="266" r:id="rId68"/>
    <p:sldId id="580" r:id="rId69"/>
    <p:sldId id="581" r:id="rId70"/>
    <p:sldId id="582" r:id="rId71"/>
    <p:sldId id="270" r:id="rId72"/>
    <p:sldId id="583" r:id="rId73"/>
    <p:sldId id="584" r:id="rId74"/>
    <p:sldId id="585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586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587" r:id="rId107"/>
    <p:sldId id="306" r:id="rId108"/>
    <p:sldId id="307" r:id="rId109"/>
    <p:sldId id="308" r:id="rId110"/>
    <p:sldId id="309" r:id="rId111"/>
    <p:sldId id="310" r:id="rId112"/>
    <p:sldId id="311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455D54-6272-4B64-99D7-D3D4F1A2C182}">
          <p14:sldIdLst>
            <p14:sldId id="256"/>
            <p14:sldId id="592"/>
            <p14:sldId id="297"/>
            <p14:sldId id="340"/>
            <p14:sldId id="305"/>
            <p14:sldId id="257"/>
            <p14:sldId id="449"/>
            <p14:sldId id="567"/>
            <p14:sldId id="402"/>
            <p14:sldId id="406"/>
            <p14:sldId id="405"/>
            <p14:sldId id="404"/>
            <p14:sldId id="380"/>
            <p14:sldId id="383"/>
            <p14:sldId id="569"/>
            <p14:sldId id="588"/>
            <p14:sldId id="258"/>
            <p14:sldId id="570"/>
            <p14:sldId id="261"/>
            <p14:sldId id="572"/>
            <p14:sldId id="263"/>
            <p14:sldId id="264"/>
            <p14:sldId id="265"/>
            <p14:sldId id="267"/>
            <p14:sldId id="571"/>
            <p14:sldId id="271"/>
            <p14:sldId id="272"/>
            <p14:sldId id="273"/>
            <p14:sldId id="268"/>
            <p14:sldId id="269"/>
            <p14:sldId id="491"/>
            <p14:sldId id="591"/>
            <p14:sldId id="589"/>
            <p14:sldId id="590"/>
            <p14:sldId id="486"/>
            <p14:sldId id="460"/>
            <p14:sldId id="484"/>
            <p14:sldId id="485"/>
            <p14:sldId id="477"/>
            <p14:sldId id="462"/>
            <p14:sldId id="465"/>
            <p14:sldId id="461"/>
            <p14:sldId id="463"/>
            <p14:sldId id="466"/>
            <p14:sldId id="482"/>
            <p14:sldId id="480"/>
            <p14:sldId id="385"/>
            <p14:sldId id="423"/>
            <p14:sldId id="432"/>
            <p14:sldId id="443"/>
            <p14:sldId id="481"/>
            <p14:sldId id="453"/>
            <p14:sldId id="471"/>
            <p14:sldId id="472"/>
            <p14:sldId id="470"/>
            <p14:sldId id="445"/>
            <p14:sldId id="573"/>
            <p14:sldId id="574"/>
            <p14:sldId id="575"/>
            <p14:sldId id="259"/>
            <p14:sldId id="260"/>
            <p14:sldId id="576"/>
            <p14:sldId id="262"/>
            <p14:sldId id="577"/>
            <p14:sldId id="578"/>
            <p14:sldId id="579"/>
            <p14:sldId id="266"/>
            <p14:sldId id="580"/>
            <p14:sldId id="581"/>
            <p14:sldId id="582"/>
            <p14:sldId id="270"/>
            <p14:sldId id="583"/>
            <p14:sldId id="584"/>
            <p14:sldId id="585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586"/>
            <p14:sldId id="298"/>
            <p14:sldId id="299"/>
            <p14:sldId id="300"/>
            <p14:sldId id="301"/>
            <p14:sldId id="302"/>
            <p14:sldId id="303"/>
            <p14:sldId id="304"/>
            <p14:sldId id="587"/>
            <p14:sldId id="306"/>
            <p14:sldId id="307"/>
            <p14:sldId id="308"/>
            <p14:sldId id="309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  <p:cmAuthor id="2" name="Tewari, Aditya A" initials="TA" lastIdx="4" clrIdx="1">
    <p:extLst>
      <p:ext uri="{19B8F6BF-5375-455C-9EA6-DF929625EA0E}">
        <p15:presenceInfo xmlns:p15="http://schemas.microsoft.com/office/powerpoint/2012/main" userId="S::adityaatewari@austin.utexas.edu::d3af7c7c-fa1a-4b21-af5e-2136d67788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7C7-D0ED-43BA-9449-3AE871E23D78}" v="455" dt="2022-12-06T23:53:37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7"/>
    <p:restoredTop sz="96405"/>
  </p:normalViewPr>
  <p:slideViewPr>
    <p:cSldViewPr snapToGrid="0">
      <p:cViewPr varScale="1">
        <p:scale>
          <a:sx n="130" d="100"/>
          <a:sy n="130" d="100"/>
        </p:scale>
        <p:origin x="80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, Aditya A" userId="S::adityaatewari@austin.utexas.edu::d3af7c7c-fa1a-4b21-af5e-2136d677882a" providerId="AD" clId="Web-{9D3B97C7-D0ED-43BA-9449-3AE871E23D78}"/>
    <pc:docChg chg="modSld">
      <pc:chgData name="Tewari, Aditya A" userId="S::adityaatewari@austin.utexas.edu::d3af7c7c-fa1a-4b21-af5e-2136d677882a" providerId="AD" clId="Web-{9D3B97C7-D0ED-43BA-9449-3AE871E23D78}" dt="2022-12-06T23:53:37.022" v="431" actId="20577"/>
      <pc:docMkLst>
        <pc:docMk/>
      </pc:docMkLst>
      <pc:sldChg chg="addSp delSp modSp addCm">
        <pc:chgData name="Tewari, Aditya A" userId="S::adityaatewari@austin.utexas.edu::d3af7c7c-fa1a-4b21-af5e-2136d677882a" providerId="AD" clId="Web-{9D3B97C7-D0ED-43BA-9449-3AE871E23D78}" dt="2022-12-06T23:46:08.538" v="332" actId="1076"/>
        <pc:sldMkLst>
          <pc:docMk/>
          <pc:sldMk cId="0" sldId="264"/>
        </pc:sldMkLst>
        <pc:graphicFrameChg chg="add del">
          <ac:chgData name="Tewari, Aditya A" userId="S::adityaatewari@austin.utexas.edu::d3af7c7c-fa1a-4b21-af5e-2136d677882a" providerId="AD" clId="Web-{9D3B97C7-D0ED-43BA-9449-3AE871E23D78}" dt="2022-12-06T23:28:11.828" v="207"/>
          <ac:graphicFrameMkLst>
            <pc:docMk/>
            <pc:sldMk cId="0" sldId="264"/>
            <ac:graphicFrameMk id="2" creationId="{C33C8A29-612D-F499-9339-F24F62E31CEA}"/>
          </ac:graphicFrameMkLst>
        </pc:graphicFrameChg>
        <pc:graphicFrameChg chg="add mod modGraphic">
          <ac:chgData name="Tewari, Aditya A" userId="S::adityaatewari@austin.utexas.edu::d3af7c7c-fa1a-4b21-af5e-2136d677882a" providerId="AD" clId="Web-{9D3B97C7-D0ED-43BA-9449-3AE871E23D78}" dt="2022-12-06T23:46:04.319" v="331" actId="1076"/>
          <ac:graphicFrameMkLst>
            <pc:docMk/>
            <pc:sldMk cId="0" sldId="264"/>
            <ac:graphicFrameMk id="3" creationId="{52236F05-8A69-F407-A23F-76FFC8E1A935}"/>
          </ac:graphicFrameMkLst>
        </pc:graphicFrameChg>
        <pc:graphicFrameChg chg="add mod">
          <ac:chgData name="Tewari, Aditya A" userId="S::adityaatewari@austin.utexas.edu::d3af7c7c-fa1a-4b21-af5e-2136d677882a" providerId="AD" clId="Web-{9D3B97C7-D0ED-43BA-9449-3AE871E23D78}" dt="2022-12-06T23:46:08.538" v="332" actId="1076"/>
          <ac:graphicFrameMkLst>
            <pc:docMk/>
            <pc:sldMk cId="0" sldId="264"/>
            <ac:graphicFrameMk id="4" creationId="{21442F19-C6A8-DEA8-C63A-A8FD0A620C27}"/>
          </ac:graphicFrameMkLst>
        </pc:graphicFrameChg>
      </pc:sldChg>
      <pc:sldChg chg="addSp delSp modSp addCm">
        <pc:chgData name="Tewari, Aditya A" userId="S::adityaatewari@austin.utexas.edu::d3af7c7c-fa1a-4b21-af5e-2136d677882a" providerId="AD" clId="Web-{9D3B97C7-D0ED-43BA-9449-3AE871E23D78}" dt="2022-12-06T23:30:47.146" v="322"/>
        <pc:sldMkLst>
          <pc:docMk/>
          <pc:sldMk cId="0" sldId="265"/>
        </pc:sldMkLst>
        <pc:spChg chg="add mod">
          <ac:chgData name="Tewari, Aditya A" userId="S::adityaatewari@austin.utexas.edu::d3af7c7c-fa1a-4b21-af5e-2136d677882a" providerId="AD" clId="Web-{9D3B97C7-D0ED-43BA-9449-3AE871E23D78}" dt="2022-12-06T23:20:23.702" v="83" actId="1076"/>
          <ac:spMkLst>
            <pc:docMk/>
            <pc:sldMk cId="0" sldId="265"/>
            <ac:spMk id="15" creationId="{C3C1726B-6ED7-1F84-23C0-F2CD8904E07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4" actId="1076"/>
          <ac:spMkLst>
            <pc:docMk/>
            <pc:sldMk cId="0" sldId="265"/>
            <ac:spMk id="17" creationId="{C19D370F-92F4-7CC7-99ED-389B874A9B8E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5" actId="1076"/>
          <ac:spMkLst>
            <pc:docMk/>
            <pc:sldMk cId="0" sldId="265"/>
            <ac:spMk id="19" creationId="{50D7D99F-E663-B518-B712-07E7861E6C2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6" actId="1076"/>
          <ac:spMkLst>
            <pc:docMk/>
            <pc:sldMk cId="0" sldId="265"/>
            <ac:spMk id="21" creationId="{07A32621-F4DE-CC14-522D-1D33073B69D8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7" actId="1076"/>
          <ac:spMkLst>
            <pc:docMk/>
            <pc:sldMk cId="0" sldId="265"/>
            <ac:spMk id="23" creationId="{FEE74C00-E174-6509-64ED-86B3CF2F71FC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49" v="88" actId="1076"/>
          <ac:spMkLst>
            <pc:docMk/>
            <pc:sldMk cId="0" sldId="265"/>
            <ac:spMk id="25" creationId="{0BA36356-0511-47E4-D7D8-638A16474C0A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89" actId="1076"/>
          <ac:spMkLst>
            <pc:docMk/>
            <pc:sldMk cId="0" sldId="265"/>
            <ac:spMk id="27" creationId="{25805342-C1F9-0215-D6C7-CD2C631F2399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90" actId="1076"/>
          <ac:spMkLst>
            <pc:docMk/>
            <pc:sldMk cId="0" sldId="265"/>
            <ac:spMk id="29" creationId="{0F8A339A-EE85-2B3C-A67F-8D93E045B700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80" v="91" actId="1076"/>
          <ac:spMkLst>
            <pc:docMk/>
            <pc:sldMk cId="0" sldId="265"/>
            <ac:spMk id="31" creationId="{4D15E207-1E9B-4EA4-0F56-FEE6F9F8B29F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96" v="92" actId="1076"/>
          <ac:spMkLst>
            <pc:docMk/>
            <pc:sldMk cId="0" sldId="265"/>
            <ac:spMk id="33" creationId="{AE3A9F66-C4C7-5939-C999-08F9A8614B15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843" v="97" actId="1076"/>
          <ac:spMkLst>
            <pc:docMk/>
            <pc:sldMk cId="0" sldId="265"/>
            <ac:spMk id="43" creationId="{F0B6347C-0C73-DF65-45CA-A27A491C4A6B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03" v="113" actId="1076"/>
          <ac:spMkLst>
            <pc:docMk/>
            <pc:sldMk cId="0" sldId="265"/>
            <ac:spMk id="45" creationId="{995C34D0-282D-45F6-2479-12A92E2D933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18" v="114" actId="1076"/>
          <ac:spMkLst>
            <pc:docMk/>
            <pc:sldMk cId="0" sldId="265"/>
            <ac:spMk id="47" creationId="{232CD940-2D2B-C3BD-423D-76661689B722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34" v="115" actId="1076"/>
          <ac:spMkLst>
            <pc:docMk/>
            <pc:sldMk cId="0" sldId="265"/>
            <ac:spMk id="49" creationId="{C646CE8F-B382-1690-FA69-1BFEDAC4E73D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49" v="116" actId="1076"/>
          <ac:spMkLst>
            <pc:docMk/>
            <pc:sldMk cId="0" sldId="265"/>
            <ac:spMk id="51" creationId="{D22B62AB-274B-C244-807E-30E0DF31CC4A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47.307" v="198"/>
          <ac:spMkLst>
            <pc:docMk/>
            <pc:sldMk cId="0" sldId="265"/>
            <ac:spMk id="53" creationId="{DAE0FAFC-DEAB-0AFB-6CBA-4CF89B5C5325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2:38.082" v="150"/>
          <ac:spMkLst>
            <pc:docMk/>
            <pc:sldMk cId="0" sldId="265"/>
            <ac:spMk id="55" creationId="{EA46D664-1E22-7C92-7A6A-8B60293E5A30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52.464" v="199"/>
          <ac:spMkLst>
            <pc:docMk/>
            <pc:sldMk cId="0" sldId="265"/>
            <ac:spMk id="57" creationId="{0475BE92-6585-2463-9B8E-2BD37E4BEABC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06.558" v="201"/>
          <ac:spMkLst>
            <pc:docMk/>
            <pc:sldMk cId="0" sldId="265"/>
            <ac:spMk id="59" creationId="{0A903334-EAEF-029F-D762-8D90BCBD168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8.734" v="130" actId="20577"/>
          <ac:spMkLst>
            <pc:docMk/>
            <pc:sldMk cId="0" sldId="265"/>
            <ac:spMk id="61" creationId="{0B6CABC1-A995-AD51-AF37-D08E2031D77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11.371" v="202"/>
          <ac:spMkLst>
            <pc:docMk/>
            <pc:sldMk cId="0" sldId="265"/>
            <ac:spMk id="63" creationId="{FA610132-17C9-73DF-C706-50A16C1CBE11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41.640" v="131" actId="20577"/>
          <ac:spMkLst>
            <pc:docMk/>
            <pc:sldMk cId="0" sldId="265"/>
            <ac:spMk id="265" creationId="{2D4ADAAD-9723-DB50-8B91-1F8DD7F20C32}"/>
          </ac:spMkLst>
        </pc:spChg>
        <pc:spChg chg="add del mod ord">
          <ac:chgData name="Tewari, Aditya A" userId="S::adityaatewari@austin.utexas.edu::d3af7c7c-fa1a-4b21-af5e-2136d677882a" providerId="AD" clId="Web-{9D3B97C7-D0ED-43BA-9449-3AE871E23D78}" dt="2022-12-06T23:23:15.083" v="161"/>
          <ac:spMkLst>
            <pc:docMk/>
            <pc:sldMk cId="0" sldId="265"/>
            <ac:spMk id="266" creationId="{4E49BA14-5E2C-004F-0817-230DA833D94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17.978" v="194"/>
          <ac:spMkLst>
            <pc:docMk/>
            <pc:sldMk cId="0" sldId="265"/>
            <ac:spMk id="267" creationId="{470F7A5F-A689-C357-6591-60E608C5DA5F}"/>
          </ac:spMkLst>
        </pc:spChg>
        <pc:cxnChg chg="mod">
          <ac:chgData name="Tewari, Aditya A" userId="S::adityaatewari@austin.utexas.edu::d3af7c7c-fa1a-4b21-af5e-2136d677882a" providerId="AD" clId="Web-{9D3B97C7-D0ED-43BA-9449-3AE871E23D78}" dt="2022-12-06T23:19:30.091" v="67" actId="14100"/>
          <ac:cxnSpMkLst>
            <pc:docMk/>
            <pc:sldMk cId="0" sldId="265"/>
            <ac:cxnSpMk id="12" creationId="{263E6BED-9AF8-DB2E-0100-4F9D8949919C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3" actId="1076"/>
          <ac:cxnSpMkLst>
            <pc:docMk/>
            <pc:sldMk cId="0" sldId="265"/>
            <ac:cxnSpMk id="35" creationId="{5564CF98-AC4B-BEC3-E8EA-A36CF882ACFD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4" actId="1076"/>
          <ac:cxnSpMkLst>
            <pc:docMk/>
            <pc:sldMk cId="0" sldId="265"/>
            <ac:cxnSpMk id="37" creationId="{CDE25FB7-CAF3-575A-AF78-2F0D9E173AE6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5" actId="1076"/>
          <ac:cxnSpMkLst>
            <pc:docMk/>
            <pc:sldMk cId="0" sldId="265"/>
            <ac:cxnSpMk id="39" creationId="{D999D7F5-5D71-7DF8-23AA-D9B593760D9E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6" actId="1076"/>
          <ac:cxnSpMkLst>
            <pc:docMk/>
            <pc:sldMk cId="0" sldId="265"/>
            <ac:cxnSpMk id="41" creationId="{D07C56CC-3FC1-C94B-043C-9A141A5BEEA3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3" actId="1076"/>
          <ac:cxnSpMkLst>
            <pc:docMk/>
            <pc:sldMk cId="0" sldId="265"/>
            <ac:cxnSpMk id="257" creationId="{A3BB1DCC-313D-BBDE-D048-EDEEB62C135B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4" actId="1076"/>
          <ac:cxnSpMkLst>
            <pc:docMk/>
            <pc:sldMk cId="0" sldId="265"/>
            <ac:cxnSpMk id="259" creationId="{BE9F4ECE-1061-603C-B81A-597B5A6C73BD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24.809" v="205" actId="14100"/>
          <ac:cxnSpMkLst>
            <pc:docMk/>
            <pc:sldMk cId="0" sldId="265"/>
            <ac:cxnSpMk id="261" creationId="{22791A7C-A450-7A8C-F5F4-3B9DC6DB2891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15.355" v="203"/>
          <ac:cxnSpMkLst>
            <pc:docMk/>
            <pc:sldMk cId="0" sldId="265"/>
            <ac:cxnSpMk id="263" creationId="{CB854A71-24C4-8986-85A7-420625275FD0}"/>
          </ac:cxnSpMkLst>
        </pc:cxnChg>
      </pc:sldChg>
      <pc:sldChg chg="modSp">
        <pc:chgData name="Tewari, Aditya A" userId="S::adityaatewari@austin.utexas.edu::d3af7c7c-fa1a-4b21-af5e-2136d677882a" providerId="AD" clId="Web-{9D3B97C7-D0ED-43BA-9449-3AE871E23D78}" dt="2022-12-06T23:53:37.022" v="431" actId="20577"/>
        <pc:sldMkLst>
          <pc:docMk/>
          <pc:sldMk cId="0" sldId="269"/>
        </pc:sldMkLst>
        <pc:spChg chg="mod">
          <ac:chgData name="Tewari, Aditya A" userId="S::adityaatewari@austin.utexas.edu::d3af7c7c-fa1a-4b21-af5e-2136d677882a" providerId="AD" clId="Web-{9D3B97C7-D0ED-43BA-9449-3AE871E23D78}" dt="2022-12-06T23:53:37.022" v="431" actId="20577"/>
          <ac:spMkLst>
            <pc:docMk/>
            <pc:sldMk cId="0" sldId="269"/>
            <ac:spMk id="2" creationId="{5E744EF8-535C-9742-300D-E5D08CD56AEE}"/>
          </ac:spMkLst>
        </pc:spChg>
      </pc:sldChg>
      <pc:sldChg chg="addSp delSp modSp delAnim addCm">
        <pc:chgData name="Tewari, Aditya A" userId="S::adityaatewari@austin.utexas.edu::d3af7c7c-fa1a-4b21-af5e-2136d677882a" providerId="AD" clId="Web-{9D3B97C7-D0ED-43BA-9449-3AE871E23D78}" dt="2022-12-06T23:46:52.227" v="334" actId="1076"/>
        <pc:sldMkLst>
          <pc:docMk/>
          <pc:sldMk cId="1381653082" sldId="571"/>
        </pc:sldMkLst>
        <pc:spChg chg="mod">
          <ac:chgData name="Tewari, Aditya A" userId="S::adityaatewari@austin.utexas.edu::d3af7c7c-fa1a-4b21-af5e-2136d677882a" providerId="AD" clId="Web-{9D3B97C7-D0ED-43BA-9449-3AE871E23D78}" dt="2022-12-06T23:46:52.227" v="334" actId="1076"/>
          <ac:spMkLst>
            <pc:docMk/>
            <pc:sldMk cId="1381653082" sldId="571"/>
            <ac:spMk id="2" creationId="{099D006B-88E5-725D-6CF4-6F0B75FE8F78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4"/>
          <ac:spMkLst>
            <pc:docMk/>
            <pc:sldMk cId="1381653082" sldId="571"/>
            <ac:spMk id="320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5"/>
          <ac:spMkLst>
            <pc:docMk/>
            <pc:sldMk cId="1381653082" sldId="571"/>
            <ac:spMk id="321" creationId="{00000000-0000-0000-0000-000000000000}"/>
          </ac:spMkLst>
        </pc:spChg>
        <pc:sp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spMkLst>
            <pc:docMk/>
            <pc:sldMk cId="1381653082" sldId="571"/>
            <ac:spMk id="322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7"/>
          <ac:spMkLst>
            <pc:docMk/>
            <pc:sldMk cId="1381653082" sldId="571"/>
            <ac:spMk id="323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52.105" v="59" actId="20577"/>
          <ac:spMkLst>
            <pc:docMk/>
            <pc:sldMk cId="1381653082" sldId="571"/>
            <ac:spMk id="351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43.761" v="57" actId="20577"/>
          <ac:spMkLst>
            <pc:docMk/>
            <pc:sldMk cId="1381653082" sldId="571"/>
            <ac:spMk id="355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9:07.481" v="64" actId="20577"/>
          <ac:spMkLst>
            <pc:docMk/>
            <pc:sldMk cId="1381653082" sldId="571"/>
            <ac:spMk id="360" creationId="{00000000-0000-0000-0000-000000000000}"/>
          </ac:spMkLst>
        </pc:spChg>
        <pc:spChg chg="del">
          <ac:chgData name="Tewari, Aditya A" userId="S::adityaatewari@austin.utexas.edu::d3af7c7c-fa1a-4b21-af5e-2136d677882a" providerId="AD" clId="Web-{9D3B97C7-D0ED-43BA-9449-3AE871E23D78}" dt="2022-12-06T23:19:04.043" v="62"/>
          <ac:spMkLst>
            <pc:docMk/>
            <pc:sldMk cId="1381653082" sldId="571"/>
            <ac:spMk id="361" creationId="{00000000-0000-0000-0000-000000000000}"/>
          </ac:spMkLst>
        </pc:spChg>
        <pc:cxnChg chg="add del">
          <ac:chgData name="Tewari, Aditya A" userId="S::adityaatewari@austin.utexas.edu::d3af7c7c-fa1a-4b21-af5e-2136d677882a" providerId="AD" clId="Web-{9D3B97C7-D0ED-43BA-9449-3AE871E23D78}" dt="2022-12-06T23:15:35.692" v="31"/>
          <ac:cxnSpMkLst>
            <pc:docMk/>
            <pc:sldMk cId="1381653082" sldId="571"/>
            <ac:cxnSpMk id="3" creationId="{34C315CA-704A-6EF3-C160-2BF749EAB6AA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6:04.662" v="37"/>
          <ac:cxnSpMkLst>
            <pc:docMk/>
            <pc:sldMk cId="1381653082" sldId="571"/>
            <ac:cxnSpMk id="4" creationId="{7373FDC7-47D1-16D2-E009-DAD378D85497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18"/>
          <ac:cxnSpMkLst>
            <pc:docMk/>
            <pc:sldMk cId="1381653082" sldId="571"/>
            <ac:cxnSpMk id="324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5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0"/>
          <ac:cxnSpMkLst>
            <pc:docMk/>
            <pc:sldMk cId="1381653082" sldId="571"/>
            <ac:cxnSpMk id="326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1"/>
          <ac:cxnSpMkLst>
            <pc:docMk/>
            <pc:sldMk cId="1381653082" sldId="571"/>
            <ac:cxnSpMk id="327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8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8:02.385" v="50" actId="14100"/>
          <ac:cxnSpMkLst>
            <pc:docMk/>
            <pc:sldMk cId="1381653082" sldId="571"/>
            <ac:cxnSpMk id="344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9:01.449" v="61" actId="14100"/>
          <ac:cxnSpMkLst>
            <pc:docMk/>
            <pc:sldMk cId="1381653082" sldId="571"/>
            <ac:cxnSpMk id="356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8:16.870" v="51" actId="14100"/>
          <ac:cxnSpMkLst>
            <pc:docMk/>
            <pc:sldMk cId="1381653082" sldId="571"/>
            <ac:cxnSpMk id="358" creationId="{00000000-0000-0000-0000-000000000000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25.473" idx="1">
    <p:pos x="10" y="106"/>
    <p:text>I added something here but I think you want something more?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47.146" idx="2">
    <p:pos x="10" y="106"/>
    <p:text>This is done with the more complex case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1:02.693" idx="3">
    <p:pos x="10" y="106"/>
    <p:text>Arrow went the wrong way, I fixed it.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  <p:cm authorId="2" dt="2022-12-06T15:31:08.709" idx="4">
    <p:pos x="10" y="202"/>
    <p:text>my bad.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5869E0-B697-DE22-958B-AE8BCAAB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B466-AE45-4CEC-A510-BF969A3A0E2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0213-8AA6-7F03-E016-CE304E261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258D33-3294-0161-3D28-EAAC24504B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24238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BA67E1B-D949-1241-3C27-4DDCB74D1B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B187215-361D-490F-8304-1330EA06B8B9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92BC7-FB7F-D664-96F4-97607F225B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2FB085D-2760-FA74-5427-CE4CE657A7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15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7341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06DD026-E36A-6B78-9F29-3D82A862C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E0FA-4E84-4496-A34F-7816E725CDCC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CB2D2-AB3C-96F7-45E7-8493FE033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954F5A-BE91-1328-82E7-E05AB9AB8C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3469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12787FA-9A8D-5F96-63A0-67D37DFA7C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8383BC-4798-4984-B347-3E17CA9F64B2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C6DB5-64C4-D096-E351-8A7F48833B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E82E902-4E09-A7AB-A6A2-F372162C2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83619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923F62B-886F-B4FB-E502-C3E0D29FD7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097E75-BD9B-4FF7-AF80-83A44CF1D133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A5B61-9FE2-E6A4-0360-E49BE08FF0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5D33AC-14C3-3645-48AF-081D9FE48B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5869E0-B697-DE22-958B-AE8BCAAB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B466-AE45-4CEC-A510-BF969A3A0E28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0213-8AA6-7F03-E016-CE304E261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258D33-3294-0161-3D28-EAAC24504B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D3A2E57-3238-98F6-C490-13B9059EEE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A4D8D5-D94B-4E78-8A6B-D3649F5F2D29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13FD4-9EF6-278F-C48E-E3F9CD044A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69FE680-C98A-444C-3FF8-F4A6DA635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40F641-4075-EAF5-2262-D983248D4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4E85ED-AE0A-4490-8333-AF923123FB78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3F230-2D66-91FF-069A-71BD2A7214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43B53E0-CBBF-790C-38D7-D1E7050C96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F2D10B-24FA-318E-ECA2-521B96057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5B20D7-B9BB-444A-9C18-95BE13192B0B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6DF2B-7DCC-E15D-E175-EC60878FED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ED479B-F092-2255-46CA-1FFA597A6C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23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6A519EFA-FE76-F0FF-B9B4-9294B4F53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9BFA83-8E07-4FF4-8EA5-5ADCA9911D13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9BE5A-35BE-A5BE-FAE8-3C381D4372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F47FDCD-995B-239B-E331-3F4E55F892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06DD026-E36A-6B78-9F29-3D82A862C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E0FA-4E84-4496-A34F-7816E725CDCC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CB2D2-AB3C-96F7-45E7-8493FE033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954F5A-BE91-1328-82E7-E05AB9AB8C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12787FA-9A8D-5F96-63A0-67D37DFA7C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8383BC-4798-4984-B347-3E17CA9F64B2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C6DB5-64C4-D096-E351-8A7F48833B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E82E902-4E09-A7AB-A6A2-F372162C2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75CC16D-C154-CF57-8682-DB32650800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CEEB887-C093-4366-B6CF-995AB58B2F2B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4C2B5-9909-5385-7B7B-FF199C141E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669A852-112D-AC46-4731-141FAAE1C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94BE0AD-6857-338F-7B8A-CDA15C193F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BF7380A-132E-4A44-B1F2-33377246C23E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71355-F5FA-D6EF-91D4-A737C4F478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1A8404B-3699-3B41-4F7C-33959A96A1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825F434-061E-075A-22A2-93EDF65D5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DC120C-6391-4EC1-BD89-BC38D22AF5A5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5BB67-A934-F6B0-B7E3-78577ED226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14E7718-4010-7EBE-7CD0-8C88F57653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2332163-4FEF-1848-47E7-F8A0A5C8C4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B2EB03-0BE8-4609-A114-A4139350D300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ADD6A-E654-D443-8DB3-1E252B8A1F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023D2C8-3615-6E06-B0B8-A1EE9FD5CC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1141446-F21A-3EB3-E5D5-D9C6041AE5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20F180-71A2-4A7F-8AF6-342986FE5292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EFCC8-B35D-B1F8-B228-0E6C6463A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4A801CD-84BD-1085-80D0-96996FE8D2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947CADE-8249-4B44-B9C9-6D84E8E546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6EE0C5-DF96-4FC3-A54B-EBC03911F5A9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80C0E-CE84-3654-0AAB-CFCD419DA8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EB1330D-9597-19E0-BB46-645EA08D00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CC9FABC-7B8C-A44B-06A9-A02E3E31E8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E13C12-86B3-410E-B941-EAB94999CBEC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51E25-6F1D-5284-B033-D31E26CD99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3C0645E-7863-AA94-19F5-D42C9044B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99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581A77D-0C8B-264E-A2F2-E04E9EB9E4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991FCE-F54F-4CE2-B6AF-5E45660CC8A2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7E95D-F18E-3090-506C-410808886D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4FD1018-8A1A-4B07-C7E8-9615CEEA25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0FD52C84-4B20-95A2-A632-0148838B58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6AC440-AFDF-4D70-83E8-A20EB17309D8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DF2F7-D0CD-0288-A595-CAEB68F824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3B2C205-3401-0DEC-DEF1-B42F6E6C90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45D958C-E8B6-C548-FCDF-54FCF83A38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D92D34-1B14-4EFA-B3C3-528F6FBA308F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FA6FC-9DC4-88FD-DFB3-5C951B6508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3CACEEE-B986-E037-20C8-66FE5397EC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C2E60A4-414B-D126-2839-A549D8E316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ECC1AE-4903-446E-9C39-CE952B073D79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F9AF2-94FE-851E-6176-B8E09D4F2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7971E5A-1069-267F-5871-CD6E1C083B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4B40B66-11D4-B3BA-732D-031B9A6526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827393-6E9C-4417-97C5-7122939967A6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213C1-8ECE-DF26-715B-0994807243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693DCCF-75A5-F01B-476B-14BF50FE51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9AC17D-ADD4-3A16-D3F4-39B0F9F6BD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3E11B2-E58E-4F48-8FAC-5FAA80A95065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1D4C1-E5EE-F761-665A-0F4AC9CBB1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2476E0E-C3C6-EAB9-C1D2-07091C51D5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6551DC8-AA35-4EEA-1AD3-75FF64F0A9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994D7-FF2A-4352-88C3-ACF7A7FD84D8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848D1-27D9-3C0B-81DF-F16B30DC7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576539E-BD49-8B26-0738-A8F1EE9EFA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47B47CB-F3A6-BBC6-7016-D635A0C696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80B08F-6B52-41C8-BF18-1782E9C32D7E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D0905-B7EB-F40A-E92D-DE17C538AF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878B658-A89F-3B60-98D2-FF035BEE2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CB72BD3-67C7-B406-037E-464CA67A49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C4678B9-B2CD-499E-8D36-0B6108D51C3D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B6951-42FF-80E8-425E-6C84FAE85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6760895-D124-ABC6-843B-7719F67924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E95D693-7ED8-31FD-7338-4A923999EF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304CF8-4046-4207-AC76-50B925B52B8E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B60F4-30B1-20F8-1DD9-7002979F1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0A0C226-E515-3316-696E-6AE58BF8C2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CF719BD-D010-607D-C9A0-1CED6561FF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54D9AC-0C9B-4D55-B3BA-C2428E5648D4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CAEF6-3D08-2834-DCE8-BFB92624BB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BA4148F-63EC-B4A4-2503-69B05CF996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99766F1-BCF8-7722-B600-A628423884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3C74C1-60B6-4C07-A04F-3E73A59F1CF9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50BE3-5E2D-0D01-C33E-1D567AE994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DE693B74-B9DE-7F36-0C87-0C9EC55B8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862AEC1-5747-9EBD-2604-693431C25D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8400A9-DB90-4418-AC7C-74BB75C5CCD5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6ECDF-258D-E9F3-9B24-D1EEE9156D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A8E4190-7225-A5C5-64AA-958A39277B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DF27BAF-D9C9-488E-7F1C-9405C21F59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2E54EC6-973E-42EE-82B9-6109918EEDA7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DF9B7-EB14-48BA-087D-DA738A6C86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5924072-0B5A-5C45-0C9B-38EDA977D7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51C571F-4EB9-DFDD-B4BF-E9CE0F723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DFBBC-DF69-48F4-B3BB-1AD2FD24FABB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27F97-8B62-2A11-E828-167A0DCB9A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F235751-98CA-19FC-17FC-0037759F87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0C1882BB-3676-AE10-F42F-6D1BBDE311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751C00-1D50-493F-B0E2-AE20800E9C76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0F1C8-454C-B86D-C19E-AC1EED6701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FCD4BF9-ECCA-028B-4FCC-AEA6C91B63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3D7C1A9-8C1E-F5E3-0BC6-2543D39390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2170FE-574A-41D7-BC15-994871CF92D7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31E14-7D7C-6C21-3C01-5BE7E12957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FA27A5B-83AA-129C-5059-E545B343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CD2A3E8-998F-7F6D-C226-12381B563C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D18A03-AD6D-41E9-84E4-9A12F537D06E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DAF60-BC77-6F54-8B66-1B6AD5E72C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91A3DBE-2D13-A8DD-80CB-C5AB675BB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495883C-E22E-9009-89BC-6E22A79E7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81AB042-45FD-498D-B29F-DFA2908C8EFA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BA9352-0CFE-41E5-2821-DBAF653DF6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B13D82F-A95B-5EF4-A9B8-B24860EBD4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D5FEEBB-FE67-D456-DA10-2C5FFEB2DB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1D4574-F6D3-4861-A751-C0B8FB895895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5DE94-D3AE-D802-12EF-433BD80E04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B9DF303-1B69-070D-4C44-7AE0150EEA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BD6E363-06C7-61AE-5933-2EC52F7105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41D5B3F-8543-4234-B911-E11A1A8D01B5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D5020-B0F6-D035-3E06-03E16DFBE0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BACF3B-3E57-E6E7-516F-23D98DB9E2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AD40623-5B83-8817-A736-09DB560BC7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FBFF8D-81C8-4B9D-B53B-619D48363B1B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9AEF9-7E21-6F63-3821-78E0DEFB10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4108568-1860-EC55-D7F2-E7C5294FAB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48A938-7677-1745-4DF2-B6378611BB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479817-81BF-4AD1-8031-90CA66BE8BBD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7A529-757D-F386-0AFF-836A65B034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55D7AD8-1455-E252-EE7D-9B3C1616DC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BB8B53B-38C8-C304-ABC0-CDDE6B0C24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AB632A5-76B4-4693-B496-E67F3DCEB993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AC682-97F4-BA3E-85A0-6085688927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A4499D9-9529-B8DA-B66E-A54F3F773F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EB7A4C1-E7B8-BA37-216A-1D1ED35704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6684EFD-7A20-4BC8-B283-63480CFC91BD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08435-BA88-CF00-927F-DABFB431A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51198C4-8E53-F922-946B-BA72E23119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5C0BEFC-5B48-956B-F429-4A8726716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3098DD-3554-4509-9750-916067BAFE97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7BCB2-6BFF-52EC-75E0-9733FB3D12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093F723-DC40-567C-89E4-9323F3EA5E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BFE72A3-EFF6-1872-7D5E-F3E061AB95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E0F9EE-E899-4517-83A2-CB6318CCBCAB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EB746-5AFD-495F-573A-F173848E90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0F00629-1148-BBAD-4AB0-D8B6FA129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3DF872F5-15BD-8CCF-85C9-0213CED5AF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0D9F84-9A19-4B74-9630-F3BE9F61063A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62093-0479-2DB5-81B5-D6A5915443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50D6A2A-D346-1666-9F66-D978B2BE72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D056C7C4-0CF7-FF41-221E-6ADC942F60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2EC350-4CE2-4CC4-93A5-494F2CD4DBCD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D5EF5-6E5F-0231-BBFD-C1D257F27B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0AE5874B-12F1-F6E6-1DFF-076E7F5269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40B185D-F2E6-9DE7-8082-F2B7FCB522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86B83D-7306-4857-9980-C4AF833E10C0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DD18D-3257-BBB3-1085-5FEB0149A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5FDCB99-E91C-764C-F5EE-6BB6E3068F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text for what is what; add animations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0C7A5E9-4DE3-83F3-30C4-47F45B579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C05D6E-CE82-4BC4-9881-ED72D7698B3A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5D05C-A3E6-8976-0D84-B7F482E85D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2C268E-0ED3-00BD-2225-9428DDF6A3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7077217-8F5D-AA2B-273E-521B5734A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B32D42-F36F-4FEB-BD5A-2DF2B228AE3A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5C0A1-3495-B075-BB84-735B4DCF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0AB0AFC-4376-0381-FDEF-0D6B8C8ABA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065E91C-80DF-4872-8731-511E29C3D3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A9E25D-19FB-4D62-93D9-01D761ED2911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07485-1F16-97F3-A6B8-F91E263C93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78A2316-A714-C51E-5C1F-A76DEA1A9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35F92E7-8121-53E2-B3BA-A2DB1AE281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E6A09B-CFC5-4A6F-973B-CA74B59DF1C8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72C78-21AE-93DD-A7A9-27884E79C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005669D-442A-E77A-8544-B963258069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193D71-1227-E8CC-B6E5-4F2DE56357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9EA087-0561-44BF-A6A1-D241D6B2A0B8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AC216-C788-0A11-547B-A280AF6F30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75BA35F-4286-D47A-CC6E-EBEC21AED0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92F5E09-12EB-222A-DEA4-6D97ED7548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C11EEE-5B17-4174-9610-83A840D8F0A8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023BC-8636-368B-0559-2ECE42C9C9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2FBCD2E-C5F1-47EF-5AF5-35C87C8FB9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D8858EFF-C6DB-B3EF-181A-2F9C670BE2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67C2A4-E2FE-465E-AB4A-59A9F42BEBD6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D29B-7BBD-2414-C9ED-08454EBF4C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2FD6471-488C-9EC4-4FDE-DCA77A17FF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558CC07-A612-3351-F276-3603CF3F10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3D4AFD-B02A-482B-8926-87ABC687C76B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C2B1-4D79-B84C-DF8A-429B4EC8C5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A06BD78-3EA1-87AA-1D10-4ACD4E61FB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71F70-1FBC-8164-9E7A-59047B811D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6FDBE1-6AAA-4DD8-BBD7-73DF666D88DE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E3ABC-6F47-9F9B-C623-40857F4B2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25504B1-78EC-52F3-3921-2FEBD75CB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C6DA0-DB65-3CC2-9A29-C6332FB818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74CE25-AFBF-4CEB-BA2E-AEB2B289722D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4DAAE-A2D9-C94A-ACB2-CDAB89D530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6B0405-3695-FB14-AF0B-08F059940E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CB61193-9750-2A43-809A-69CAA266B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Understanding Performance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B72147-2EAC-396F-CDC6-7932014B7F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program performance is poorly understood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Interaction of algorithm, input, implementation and hardware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Our compiler allows controlled experiments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Led to queuing model of graph programs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63959C62-A2D9-4A39-3AE8-2BA0DEE1A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BFS as a Queuing Network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AE886B-FCC0-840D-ABC8-EE87E84789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78845" y="740043"/>
            <a:ext cx="9144067" cy="64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A70FB2F-E9ED-F855-214A-49AB49F0A9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Microbenchmarking </a:t>
            </a:r>
            <a:br>
              <a:rPr lang="en-US"/>
            </a:br>
            <a:r>
              <a:rPr lang="en-US"/>
              <a:t>Peak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2925359-F119-040E-500A-2C6FF0F0711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83816" y="1959513"/>
            <a:ext cx="5623475" cy="3977811"/>
          </a:xfr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0C837D39-FCE0-4A0E-758C-22F08E2AF7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Peak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8DAEA6C-79A2-5C76-7490-041E33F8AED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6691" y="2345537"/>
            <a:ext cx="7838051" cy="3205436"/>
          </a:xfr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CE114AF7-9F8C-518A-4016-6B06C38788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Ongoing Work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DCD0AFE-8C0E-686B-6E3B-FEE36C8C9D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 OpenCL from IrGL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With Tyler Sorensen and Alastair Donaldson (Imperial College London)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 IrGL from (Simplified) C++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With Andrew Lenharth, Roshan Dathathri and Gurbinder Gill (UT Austin)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 Graph Database Query languages (Apache Tinkerpop/Gremlin) to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Analytical Performance Models and Profile-Guided Optimization of IrGL programs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8D0D-D7CC-BB3F-DE84-49904788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836427-E85B-4D00-B1C2-D0F5B7A6D4E0}" type="slidenum">
              <a:t>105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ADE4DD5-69EE-F994-43A7-14413A2B68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Conclusions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BC8220-3D0F-BC1D-0C8E-21DFE490DE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2"/>
            <a:ext cx="8229627" cy="3977484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 need three optimizations for high performance: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 (reduce atomics)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 (reduce serialization)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 (improve utilization)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These optimizations can be automated by a compiler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Our IrGL compiler implements these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Median speedup: 1.4x, upto 4.2x speedup	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B7F942DF-68A0-374D-D3FF-CB6BEED429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1885572"/>
            <a:ext cx="8033676" cy="2085186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Thank you!</a:t>
            </a:r>
          </a:p>
          <a:p>
            <a:pPr lvl="0" algn="ctr"/>
            <a:r>
              <a:rPr lang="en-US" sz="2903">
                <a:latin typeface="Arial" pitchFamily="18"/>
              </a:rPr>
              <a:t>Questions?</a:t>
            </a:r>
          </a:p>
          <a:p>
            <a:pPr lvl="0" algn="ctr"/>
            <a:endParaRPr lang="en-US" sz="2903">
              <a:latin typeface="Arial" pitchFamily="18"/>
            </a:endParaRPr>
          </a:p>
          <a:p>
            <a:pPr lvl="0" algn="ctr"/>
            <a:r>
              <a:rPr lang="en-US" sz="2903">
                <a:latin typeface="Arial" pitchFamily="18"/>
              </a:rPr>
              <a:t>sreepai@ices.utexas.edu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21E3F-40E5-7EAE-4433-CB149A58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18EDC7-F890-4A4E-8CB2-DBEFC3E02A95}" type="slidenum">
              <a:t>107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7B0DF6F-622F-A1E3-0136-690B95BEAE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Short kernels or Launch overheads?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F858847-BF1B-FE6C-19BC-7EE36DAE9F58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0739" y="1604841"/>
          <a:ext cx="8229627" cy="3401061"/>
        </p:xfrm>
        <a:graphic>
          <a:graphicData uri="http://schemas.openxmlformats.org/drawingml/2006/table">
            <a:tbl>
              <a:tblPr firstRow="1" bandRow="1"/>
              <a:tblGrid>
                <a:gridCol w="1645664">
                  <a:extLst>
                    <a:ext uri="{9D8B030D-6E8A-4147-A177-3AD203B41FA5}">
                      <a16:colId xmlns:a16="http://schemas.microsoft.com/office/drawing/2014/main" val="2195344762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32160345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1506071405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4132401703"/>
                    </a:ext>
                  </a:extLst>
                </a:gridCol>
                <a:gridCol w="1646971">
                  <a:extLst>
                    <a:ext uri="{9D8B030D-6E8A-4147-A177-3AD203B41FA5}">
                      <a16:colId xmlns:a16="http://schemas.microsoft.com/office/drawing/2014/main" val="29368761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SSSP</a:t>
                      </a:r>
                    </a:p>
                  </a:txBody>
                  <a:tcPr marL="82953" marR="82953" marT="41476" marB="41476"/>
                </a:tc>
                <a:tc gridSpan="2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Bellman-Ford</a:t>
                      </a:r>
                    </a:p>
                  </a:txBody>
                  <a:tcPr marL="82953" marR="82953" marT="41476" marB="4147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Near--Far</a:t>
                      </a:r>
                    </a:p>
                  </a:txBody>
                  <a:tcPr marL="82953" marR="82953" marT="41476" marB="4147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702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Input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USA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USA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731441445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Iterations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813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5792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1893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49216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517827129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Avg. iteration time (</a:t>
                      </a: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Liberation Sans" pitchFamily="34"/>
                          <a:cs typeface="Liberation Sans" pitchFamily="34"/>
                        </a:rPr>
                        <a:t>µ</a:t>
                      </a: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88.17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9168.5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28804240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123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53149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98.8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2536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51183733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(outlining, 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60954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41.7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1149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101768141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(with DP, 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53600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2448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4489005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083035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EDEAF-48E1-FE9B-B976-10279242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AADCFA-A473-419F-99BD-89196AFBD693}" type="slidenum">
              <a:t>108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255BC59-95E0-7798-DFC7-60BBEB7A8C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60B0CC10-C7F3-F0B3-EF4D-AB6631AA82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Intermediate representation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Represents </a:t>
            </a:r>
            <a:r>
              <a:rPr lang="en-US" i="1"/>
              <a:t>irregular</a:t>
            </a:r>
            <a:r>
              <a:rPr lang="en-US"/>
              <a:t>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Slightly higher-level than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Compiler-managed scheduling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High-level synchronization constructs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First-class Worklist management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Compiles to CUDA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61D2A-4549-A6D3-C840-BC108FC7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A82074-5C8C-431B-B8D6-A18AF8B3A3E6}" type="slidenum">
              <a:t>109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1D252B03-190A-6E97-1564-A665889C96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Worklist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899A47A-4EB8-6122-83B5-4D66B8486E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Worklist.push</a:t>
            </a:r>
            <a:r>
              <a:rPr lang="en-US"/>
              <a:t>: Pushes work onto a bulk-synchronous style worklist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Iterate</a:t>
            </a:r>
            <a:r>
              <a:rPr lang="en-US"/>
              <a:t> and </a:t>
            </a:r>
            <a:r>
              <a:rPr lang="en-US">
                <a:latin typeface="Fira Mono" pitchFamily="33"/>
              </a:rPr>
              <a:t>Pipe</a:t>
            </a:r>
            <a:r>
              <a:rPr lang="en-US"/>
              <a:t>: Create and </a:t>
            </a:r>
            <a:r>
              <a:rPr lang="en-US" i="1"/>
              <a:t>route</a:t>
            </a:r>
            <a:r>
              <a:rPr lang="en-US"/>
              <a:t> worklists between kernels, looping until worklist is empty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52B55-1FA0-EF82-88FE-8E470F5151E1}"/>
              </a:ext>
            </a:extLst>
          </p:cNvPr>
          <p:cNvSpPr txBox="1"/>
          <p:nvPr/>
        </p:nvSpPr>
        <p:spPr>
          <a:xfrm>
            <a:off x="2645667" y="4190092"/>
            <a:ext cx="3476050" cy="159054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...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Pipe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{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sssp_nearfar(graph)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remove_dups()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9736D0-A5F8-2AA9-7A49-AFBDA3959B42}"/>
              </a:ext>
            </a:extLst>
          </p:cNvPr>
          <p:cNvSpPr/>
          <p:nvPr/>
        </p:nvSpPr>
        <p:spPr>
          <a:xfrm>
            <a:off x="6666587" y="3981731"/>
            <a:ext cx="1990865" cy="8295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sssp_nearfar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82124AE-EAB4-A10F-95FB-39FD2ACAE90F}"/>
              </a:ext>
            </a:extLst>
          </p:cNvPr>
          <p:cNvSpPr/>
          <p:nvPr/>
        </p:nvSpPr>
        <p:spPr>
          <a:xfrm>
            <a:off x="6666587" y="5391927"/>
            <a:ext cx="1990865" cy="8295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remove_dups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383BA0D-67A9-7CFF-3A67-173F31FEBB36}"/>
              </a:ext>
            </a:extLst>
          </p:cNvPr>
          <p:cNvCxnSpPr>
            <a:stCxn id="5" idx="8"/>
            <a:endCxn id="6" idx="4"/>
          </p:cNvCxnSpPr>
          <p:nvPr/>
        </p:nvCxnSpPr>
        <p:spPr>
          <a:xfrm rot="16200000" flipH="1">
            <a:off x="7371685" y="5101592"/>
            <a:ext cx="580669" cy="11521"/>
          </a:xfrm>
          <a:prstGeom prst="bentConnector5">
            <a:avLst>
              <a:gd name="adj1" fmla="val -35714"/>
              <a:gd name="adj2" fmla="val -10440000"/>
              <a:gd name="adj3" fmla="val 192857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3D0274-F769-58A1-754B-0BB6E203753E}"/>
              </a:ext>
            </a:extLst>
          </p:cNvPr>
          <p:cNvSpPr/>
          <p:nvPr/>
        </p:nvSpPr>
        <p:spPr>
          <a:xfrm rot="2521800">
            <a:off x="6973071" y="5702306"/>
            <a:ext cx="1459510" cy="12357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70" h="3785">
                <a:moveTo>
                  <a:pt x="0" y="3207"/>
                </a:moveTo>
                <a:cubicBezTo>
                  <a:pt x="4825" y="5554"/>
                  <a:pt x="4464" y="0"/>
                  <a:pt x="4464" y="0"/>
                </a:cubicBez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8AD7-C63E-6959-CF64-9349D147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FFCDF0-538F-4D78-BEEB-95A9D5E4D132}" type="slidenum">
              <a:t>110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8D412EA-7BA5-3633-1C76-3C6B5BFCA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Haven't we seen these before?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17F7ED6-5CD2-C421-5C7F-6DF930377399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1066" y="1884399"/>
          <a:ext cx="8229625" cy="2488581"/>
        </p:xfrm>
        <a:graphic>
          <a:graphicData uri="http://schemas.openxmlformats.org/drawingml/2006/table">
            <a:tbl>
              <a:tblPr firstRow="1" bandRow="1"/>
              <a:tblGrid>
                <a:gridCol w="1692365">
                  <a:extLst>
                    <a:ext uri="{9D8B030D-6E8A-4147-A177-3AD203B41FA5}">
                      <a16:colId xmlns:a16="http://schemas.microsoft.com/office/drawing/2014/main" val="3657657496"/>
                    </a:ext>
                  </a:extLst>
                </a:gridCol>
                <a:gridCol w="1157419">
                  <a:extLst>
                    <a:ext uri="{9D8B030D-6E8A-4147-A177-3AD203B41FA5}">
                      <a16:colId xmlns:a16="http://schemas.microsoft.com/office/drawing/2014/main" val="1451069541"/>
                    </a:ext>
                  </a:extLst>
                </a:gridCol>
                <a:gridCol w="1264211">
                  <a:extLst>
                    <a:ext uri="{9D8B030D-6E8A-4147-A177-3AD203B41FA5}">
                      <a16:colId xmlns:a16="http://schemas.microsoft.com/office/drawing/2014/main" val="2132143320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320905481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945542728"/>
                    </a:ext>
                  </a:extLst>
                </a:gridCol>
                <a:gridCol w="1372965">
                  <a:extLst>
                    <a:ext uri="{9D8B030D-6E8A-4147-A177-3AD203B41FA5}">
                      <a16:colId xmlns:a16="http://schemas.microsoft.com/office/drawing/2014/main" val="744182959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Construct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OpenACC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PPCG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OpenMP 4.0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FALCON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IrGL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66423019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ForAll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6358512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Atomic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87301181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Exclusive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551586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117397804"/>
                  </a:ext>
                </a:extLst>
              </a:tr>
              <a:tr h="82952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Graph Traversal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Microbenchmark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-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2ms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7151444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C2EC97-A2C1-F42C-D83B-544048F86EDD}"/>
              </a:ext>
            </a:extLst>
          </p:cNvPr>
          <p:cNvSpPr txBox="1"/>
          <p:nvPr/>
        </p:nvSpPr>
        <p:spPr>
          <a:xfrm>
            <a:off x="8989265" y="4459198"/>
            <a:ext cx="114246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6.5x </a:t>
            </a:r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faster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56BE64-BCEC-A6BC-801D-C3059DE83855}"/>
              </a:ext>
            </a:extLst>
          </p:cNvPr>
          <p:cNvSpPr/>
          <p:nvPr/>
        </p:nvSpPr>
        <p:spPr>
          <a:xfrm>
            <a:off x="9486980" y="3860894"/>
            <a:ext cx="0" cy="5979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832" fill="none">
                <a:moveTo>
                  <a:pt x="0" y="1832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32880-D187-5364-ABAD-348FCCB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C21331-E841-427D-8033-EDEED9A1C780}" type="slidenum">
              <a:t>111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79C9E3E-B659-AF20-431F-A7F39609C2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 Compiler for Throughput Optimization of Graph Programs*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4F270F-954F-B6EC-9C1B-3971F110A0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We wrote an optimizing compiler for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Three core optimizations: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Claim: Impossible to write a high-performance GPU graph program without these optimizations (if applicable)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609DE-40ED-5762-53C2-6D6A3573E95A}"/>
              </a:ext>
            </a:extLst>
          </p:cNvPr>
          <p:cNvSpPr txBox="1"/>
          <p:nvPr/>
        </p:nvSpPr>
        <p:spPr>
          <a:xfrm>
            <a:off x="1855332" y="6304406"/>
            <a:ext cx="2896404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* To appear in OOPSLA 2016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E6B56-11D3-36B4-A2D8-9D21EB90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788D4-C4E3-474F-945A-04B28212D53C}" type="slidenum">
              <a:t>112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4A8AD43-A5BF-F395-87BD-DDA4E9DFA7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Thread-Level Aggregation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07152E-18B8-1E47-1A8A-B01B63C49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Going from 1 atomic/push to 1 atomic/</a:t>
            </a:r>
            <a:r>
              <a:rPr lang="en-US" i="1"/>
              <a:t>thread</a:t>
            </a:r>
            <a:r>
              <a:rPr lang="en-US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2B2BC-8C14-B4D8-6C8E-5CD4AEE5423C}"/>
              </a:ext>
            </a:extLst>
          </p:cNvPr>
          <p:cNvSpPr txBox="1"/>
          <p:nvPr/>
        </p:nvSpPr>
        <p:spPr>
          <a:xfrm>
            <a:off x="2044098" y="2829537"/>
            <a:ext cx="6699561" cy="231587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example(graph,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size = len(graph.edges(node))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(size)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edge)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15E6-D123-27A0-EB22-A77754F5E666}"/>
              </a:ext>
            </a:extLst>
          </p:cNvPr>
          <p:cNvSpPr txBox="1"/>
          <p:nvPr/>
        </p:nvSpPr>
        <p:spPr>
          <a:xfrm>
            <a:off x="7744974" y="3581990"/>
            <a:ext cx="4708182" cy="3344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Change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atomicAdd(1)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to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atomicAdd(size)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F759BB-49EB-B02A-866F-31B461D29CFE}"/>
              </a:ext>
            </a:extLst>
          </p:cNvPr>
          <p:cNvSpPr/>
          <p:nvPr/>
        </p:nvSpPr>
        <p:spPr>
          <a:xfrm>
            <a:off x="7164304" y="3872978"/>
            <a:ext cx="580342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8" fill="none">
                <a:moveTo>
                  <a:pt x="1778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53E30-75F0-0A56-6DA1-AE555780212E}"/>
              </a:ext>
            </a:extLst>
          </p:cNvPr>
          <p:cNvSpPr txBox="1"/>
          <p:nvPr/>
        </p:nvSpPr>
        <p:spPr>
          <a:xfrm>
            <a:off x="4841629" y="5806689"/>
            <a:ext cx="146819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Ordinary write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AA5BEB-FBE1-5574-2221-343E7E99AC28}"/>
              </a:ext>
            </a:extLst>
          </p:cNvPr>
          <p:cNvSpPr/>
          <p:nvPr/>
        </p:nvSpPr>
        <p:spPr>
          <a:xfrm>
            <a:off x="5007533" y="4894210"/>
            <a:ext cx="0" cy="91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2794" fill="none">
                <a:moveTo>
                  <a:pt x="0" y="2794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Reduce</a:t>
            </a:r>
            <a:r>
              <a:rPr lang="en-US" sz="2133" dirty="0">
                <a:solidFill>
                  <a:srgbClr val="404040"/>
                </a:solidFill>
                <a:cs typeface="Calibri"/>
              </a:rPr>
              <a:t>: mirror proxies to master proxy</a:t>
            </a:r>
            <a:endParaRPr lang="en-US" sz="2133" dirty="0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Broadcast: master to</a:t>
            </a:r>
            <a:r>
              <a:rPr lang="en-US" sz="2133" dirty="0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 IrGL/CUDA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</a:t>
            </a:r>
          </a:p>
          <a:p>
            <a:pPr algn="ctr"/>
            <a:r>
              <a:rPr lang="en" sz="1600" dirty="0"/>
              <a:t>IrGL/CUDA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Ligra</a:t>
            </a:r>
            <a:r>
              <a:rPr lang="en-US" sz="1867" dirty="0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ECE7-CC4B-EEBB-7FE4-5F482FCB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7829F-08D0-52CF-A62D-CE981AAFA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overlapping partitions for PANDO?</a:t>
            </a:r>
          </a:p>
          <a:p>
            <a:r>
              <a:rPr lang="en-US" dirty="0"/>
              <a:t>PGAS address space</a:t>
            </a:r>
          </a:p>
          <a:p>
            <a:r>
              <a:rPr lang="en-US" dirty="0"/>
              <a:t>Hide latency with Massive MT</a:t>
            </a:r>
          </a:p>
          <a:p>
            <a:r>
              <a:rPr lang="en-US" dirty="0"/>
              <a:t>Proxies will still have benefit:</a:t>
            </a:r>
          </a:p>
          <a:p>
            <a:pPr lvl="1"/>
            <a:r>
              <a:rPr lang="en-US" dirty="0"/>
              <a:t>Locality </a:t>
            </a:r>
            <a:r>
              <a:rPr lang="en-US" dirty="0">
                <a:sym typeface="Wingdings" panose="05000000000000000000" pitchFamily="2" charset="2"/>
              </a:rPr>
              <a:t> lower latency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Batched communication</a:t>
            </a:r>
          </a:p>
          <a:p>
            <a:endParaRPr lang="en-US" dirty="0"/>
          </a:p>
          <a:p>
            <a:r>
              <a:rPr lang="en-US" dirty="0"/>
              <a:t>Are the benefits worth it?</a:t>
            </a:r>
          </a:p>
          <a:p>
            <a:pPr lvl="1"/>
            <a:r>
              <a:rPr lang="en-US" i="1" dirty="0"/>
              <a:t>Performance modeling to the rescue?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88EF6-0AF3-1DCB-24A7-302FBE8F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41" y="2562276"/>
            <a:ext cx="4481884" cy="33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6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1DE38FB-81FE-0705-811D-61BE3420B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C2CDB32-53D1-6893-6C3B-EBBE10EC46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Background on Galois and Gluon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Update on runtime progress with Log-structured CSR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Compiler toolchain background and vision 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Abelian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 err="1"/>
              <a:t>IrGL</a:t>
            </a:r>
            <a:endParaRPr lang="en-US" dirty="0"/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81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236F05-8A69-F407-A23F-76FFC8E1A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31880"/>
              </p:ext>
            </p:extLst>
          </p:nvPr>
        </p:nvGraphicFramePr>
        <p:xfrm>
          <a:off x="4521261" y="1589322"/>
          <a:ext cx="22540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442F19-C6A8-DEA8-C63A-A8FD0A62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5112"/>
              </p:ext>
            </p:extLst>
          </p:nvPr>
        </p:nvGraphicFramePr>
        <p:xfrm>
          <a:off x="4388937" y="4550628"/>
          <a:ext cx="225405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dirty="0"/>
                        <a:t>56465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5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flipH="1">
            <a:off x="1783361" y="4371323"/>
            <a:ext cx="497565" cy="4756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  <p:sp>
        <p:nvSpPr>
          <p:cNvPr id="15" name="Google Shape;254;p21">
            <a:extLst>
              <a:ext uri="{FF2B5EF4-FFF2-40B4-BE49-F238E27FC236}">
                <a16:creationId xmlns:a16="http://schemas.microsoft.com/office/drawing/2014/main" id="{C3C1726B-6ED7-1F84-23C0-F2CD8904E073}"/>
              </a:ext>
            </a:extLst>
          </p:cNvPr>
          <p:cNvSpPr/>
          <p:nvPr/>
        </p:nvSpPr>
        <p:spPr>
          <a:xfrm>
            <a:off x="8439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7" name="Google Shape;255;p21">
            <a:extLst>
              <a:ext uri="{FF2B5EF4-FFF2-40B4-BE49-F238E27FC236}">
                <a16:creationId xmlns:a16="http://schemas.microsoft.com/office/drawing/2014/main" id="{C19D370F-92F4-7CC7-99ED-389B874A9B8E}"/>
              </a:ext>
            </a:extLst>
          </p:cNvPr>
          <p:cNvSpPr/>
          <p:nvPr/>
        </p:nvSpPr>
        <p:spPr>
          <a:xfrm>
            <a:off x="8439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" name="Google Shape;256;p21">
            <a:extLst>
              <a:ext uri="{FF2B5EF4-FFF2-40B4-BE49-F238E27FC236}">
                <a16:creationId xmlns:a16="http://schemas.microsoft.com/office/drawing/2014/main" id="{50D7D99F-E663-B518-B712-07E7861E6C24}"/>
              </a:ext>
            </a:extLst>
          </p:cNvPr>
          <p:cNvSpPr/>
          <p:nvPr/>
        </p:nvSpPr>
        <p:spPr>
          <a:xfrm>
            <a:off x="8837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1" name="Google Shape;257;p21">
            <a:extLst>
              <a:ext uri="{FF2B5EF4-FFF2-40B4-BE49-F238E27FC236}">
                <a16:creationId xmlns:a16="http://schemas.microsoft.com/office/drawing/2014/main" id="{07A32621-F4DE-CC14-522D-1D33073B69D8}"/>
              </a:ext>
            </a:extLst>
          </p:cNvPr>
          <p:cNvSpPr/>
          <p:nvPr/>
        </p:nvSpPr>
        <p:spPr>
          <a:xfrm>
            <a:off x="8837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3" name="Google Shape;258;p21">
            <a:extLst>
              <a:ext uri="{FF2B5EF4-FFF2-40B4-BE49-F238E27FC236}">
                <a16:creationId xmlns:a16="http://schemas.microsoft.com/office/drawing/2014/main" id="{FEE74C00-E174-6509-64ED-86B3CF2F71FC}"/>
              </a:ext>
            </a:extLst>
          </p:cNvPr>
          <p:cNvSpPr/>
          <p:nvPr/>
        </p:nvSpPr>
        <p:spPr>
          <a:xfrm>
            <a:off x="9235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" name="Google Shape;259;p21">
            <a:extLst>
              <a:ext uri="{FF2B5EF4-FFF2-40B4-BE49-F238E27FC236}">
                <a16:creationId xmlns:a16="http://schemas.microsoft.com/office/drawing/2014/main" id="{0BA36356-0511-47E4-D7D8-638A16474C0A}"/>
              </a:ext>
            </a:extLst>
          </p:cNvPr>
          <p:cNvSpPr/>
          <p:nvPr/>
        </p:nvSpPr>
        <p:spPr>
          <a:xfrm>
            <a:off x="9235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" name="Google Shape;260;p21">
            <a:extLst>
              <a:ext uri="{FF2B5EF4-FFF2-40B4-BE49-F238E27FC236}">
                <a16:creationId xmlns:a16="http://schemas.microsoft.com/office/drawing/2014/main" id="{25805342-C1F9-0215-D6C7-CD2C631F2399}"/>
              </a:ext>
            </a:extLst>
          </p:cNvPr>
          <p:cNvSpPr/>
          <p:nvPr/>
        </p:nvSpPr>
        <p:spPr>
          <a:xfrm>
            <a:off x="9633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9" name="Google Shape;261;p21">
            <a:extLst>
              <a:ext uri="{FF2B5EF4-FFF2-40B4-BE49-F238E27FC236}">
                <a16:creationId xmlns:a16="http://schemas.microsoft.com/office/drawing/2014/main" id="{0F8A339A-EE85-2B3C-A67F-8D93E045B700}"/>
              </a:ext>
            </a:extLst>
          </p:cNvPr>
          <p:cNvSpPr/>
          <p:nvPr/>
        </p:nvSpPr>
        <p:spPr>
          <a:xfrm>
            <a:off x="10031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1" name="Google Shape;262;p21">
            <a:extLst>
              <a:ext uri="{FF2B5EF4-FFF2-40B4-BE49-F238E27FC236}">
                <a16:creationId xmlns:a16="http://schemas.microsoft.com/office/drawing/2014/main" id="{4D15E207-1E9B-4EA4-0F56-FEE6F9F8B29F}"/>
              </a:ext>
            </a:extLst>
          </p:cNvPr>
          <p:cNvSpPr/>
          <p:nvPr/>
        </p:nvSpPr>
        <p:spPr>
          <a:xfrm>
            <a:off x="9633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33" name="Google Shape;263;p21">
            <a:extLst>
              <a:ext uri="{FF2B5EF4-FFF2-40B4-BE49-F238E27FC236}">
                <a16:creationId xmlns:a16="http://schemas.microsoft.com/office/drawing/2014/main" id="{AE3A9F66-C4C7-5939-C999-08F9A8614B15}"/>
              </a:ext>
            </a:extLst>
          </p:cNvPr>
          <p:cNvSpPr/>
          <p:nvPr/>
        </p:nvSpPr>
        <p:spPr>
          <a:xfrm>
            <a:off x="10429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35" name="Google Shape;264;p21">
            <a:extLst>
              <a:ext uri="{FF2B5EF4-FFF2-40B4-BE49-F238E27FC236}">
                <a16:creationId xmlns:a16="http://schemas.microsoft.com/office/drawing/2014/main" id="{5564CF98-AC4B-BEC3-E8EA-A36CF882ACFD}"/>
              </a:ext>
            </a:extLst>
          </p:cNvPr>
          <p:cNvCxnSpPr/>
          <p:nvPr/>
        </p:nvCxnSpPr>
        <p:spPr>
          <a:xfrm>
            <a:off x="8638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5;p21">
            <a:extLst>
              <a:ext uri="{FF2B5EF4-FFF2-40B4-BE49-F238E27FC236}">
                <a16:creationId xmlns:a16="http://schemas.microsoft.com/office/drawing/2014/main" id="{CDE25FB7-CAF3-575A-AF78-2F0D9E173AE6}"/>
              </a:ext>
            </a:extLst>
          </p:cNvPr>
          <p:cNvCxnSpPr/>
          <p:nvPr/>
        </p:nvCxnSpPr>
        <p:spPr>
          <a:xfrm>
            <a:off x="9036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6;p21">
            <a:extLst>
              <a:ext uri="{FF2B5EF4-FFF2-40B4-BE49-F238E27FC236}">
                <a16:creationId xmlns:a16="http://schemas.microsoft.com/office/drawing/2014/main" id="{D999D7F5-5D71-7DF8-23AA-D9B593760D9E}"/>
              </a:ext>
            </a:extLst>
          </p:cNvPr>
          <p:cNvCxnSpPr/>
          <p:nvPr/>
        </p:nvCxnSpPr>
        <p:spPr>
          <a:xfrm>
            <a:off x="9434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267;p21">
            <a:extLst>
              <a:ext uri="{FF2B5EF4-FFF2-40B4-BE49-F238E27FC236}">
                <a16:creationId xmlns:a16="http://schemas.microsoft.com/office/drawing/2014/main" id="{D07C56CC-3FC1-C94B-043C-9A141A5BEEA3}"/>
              </a:ext>
            </a:extLst>
          </p:cNvPr>
          <p:cNvCxnSpPr/>
          <p:nvPr/>
        </p:nvCxnSpPr>
        <p:spPr>
          <a:xfrm>
            <a:off x="9832259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86;p21">
            <a:extLst>
              <a:ext uri="{FF2B5EF4-FFF2-40B4-BE49-F238E27FC236}">
                <a16:creationId xmlns:a16="http://schemas.microsoft.com/office/drawing/2014/main" id="{F0B6347C-0C73-DF65-45CA-A27A491C4A6B}"/>
              </a:ext>
            </a:extLst>
          </p:cNvPr>
          <p:cNvSpPr/>
          <p:nvPr/>
        </p:nvSpPr>
        <p:spPr>
          <a:xfrm>
            <a:off x="10031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45" name="Google Shape;254;p21">
            <a:extLst>
              <a:ext uri="{FF2B5EF4-FFF2-40B4-BE49-F238E27FC236}">
                <a16:creationId xmlns:a16="http://schemas.microsoft.com/office/drawing/2014/main" id="{995C34D0-282D-45F6-2479-12A92E2D9333}"/>
              </a:ext>
            </a:extLst>
          </p:cNvPr>
          <p:cNvSpPr/>
          <p:nvPr/>
        </p:nvSpPr>
        <p:spPr>
          <a:xfrm>
            <a:off x="8375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" name="Google Shape;255;p21">
            <a:extLst>
              <a:ext uri="{FF2B5EF4-FFF2-40B4-BE49-F238E27FC236}">
                <a16:creationId xmlns:a16="http://schemas.microsoft.com/office/drawing/2014/main" id="{232CD940-2D2B-C3BD-423D-76661689B722}"/>
              </a:ext>
            </a:extLst>
          </p:cNvPr>
          <p:cNvSpPr/>
          <p:nvPr/>
        </p:nvSpPr>
        <p:spPr>
          <a:xfrm>
            <a:off x="8375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49" name="Google Shape;256;p21">
            <a:extLst>
              <a:ext uri="{FF2B5EF4-FFF2-40B4-BE49-F238E27FC236}">
                <a16:creationId xmlns:a16="http://schemas.microsoft.com/office/drawing/2014/main" id="{C646CE8F-B382-1690-FA69-1BFEDAC4E73D}"/>
              </a:ext>
            </a:extLst>
          </p:cNvPr>
          <p:cNvSpPr/>
          <p:nvPr/>
        </p:nvSpPr>
        <p:spPr>
          <a:xfrm>
            <a:off x="8773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1" name="Google Shape;257;p21">
            <a:extLst>
              <a:ext uri="{FF2B5EF4-FFF2-40B4-BE49-F238E27FC236}">
                <a16:creationId xmlns:a16="http://schemas.microsoft.com/office/drawing/2014/main" id="{D22B62AB-274B-C244-807E-30E0DF31CC4A}"/>
              </a:ext>
            </a:extLst>
          </p:cNvPr>
          <p:cNvSpPr/>
          <p:nvPr/>
        </p:nvSpPr>
        <p:spPr>
          <a:xfrm>
            <a:off x="8773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5" name="Google Shape;259;p21">
            <a:extLst>
              <a:ext uri="{FF2B5EF4-FFF2-40B4-BE49-F238E27FC236}">
                <a16:creationId xmlns:a16="http://schemas.microsoft.com/office/drawing/2014/main" id="{EA46D664-1E22-7C92-7A6A-8B60293E5A30}"/>
              </a:ext>
            </a:extLst>
          </p:cNvPr>
          <p:cNvSpPr/>
          <p:nvPr/>
        </p:nvSpPr>
        <p:spPr>
          <a:xfrm>
            <a:off x="9171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61" name="Google Shape;262;p21">
            <a:extLst>
              <a:ext uri="{FF2B5EF4-FFF2-40B4-BE49-F238E27FC236}">
                <a16:creationId xmlns:a16="http://schemas.microsoft.com/office/drawing/2014/main" id="{0B6CABC1-A995-AD51-AF37-D08E2031D77F}"/>
              </a:ext>
            </a:extLst>
          </p:cNvPr>
          <p:cNvSpPr/>
          <p:nvPr/>
        </p:nvSpPr>
        <p:spPr>
          <a:xfrm>
            <a:off x="9569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5</a:t>
            </a:r>
            <a:endParaRPr lang="en" sz="2400" dirty="0">
              <a:cs typeface="Calibri"/>
            </a:endParaRPr>
          </a:p>
        </p:txBody>
      </p:sp>
      <p:cxnSp>
        <p:nvCxnSpPr>
          <p:cNvPr id="257" name="Google Shape;264;p21">
            <a:extLst>
              <a:ext uri="{FF2B5EF4-FFF2-40B4-BE49-F238E27FC236}">
                <a16:creationId xmlns:a16="http://schemas.microsoft.com/office/drawing/2014/main" id="{A3BB1DCC-313D-BBDE-D048-EDEEB62C135B}"/>
              </a:ext>
            </a:extLst>
          </p:cNvPr>
          <p:cNvCxnSpPr/>
          <p:nvPr/>
        </p:nvCxnSpPr>
        <p:spPr>
          <a:xfrm>
            <a:off x="8574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65;p21">
            <a:extLst>
              <a:ext uri="{FF2B5EF4-FFF2-40B4-BE49-F238E27FC236}">
                <a16:creationId xmlns:a16="http://schemas.microsoft.com/office/drawing/2014/main" id="{BE9F4ECE-1061-603C-B81A-597B5A6C73BD}"/>
              </a:ext>
            </a:extLst>
          </p:cNvPr>
          <p:cNvCxnSpPr/>
          <p:nvPr/>
        </p:nvCxnSpPr>
        <p:spPr>
          <a:xfrm>
            <a:off x="8972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86;p21">
            <a:extLst>
              <a:ext uri="{FF2B5EF4-FFF2-40B4-BE49-F238E27FC236}">
                <a16:creationId xmlns:a16="http://schemas.microsoft.com/office/drawing/2014/main" id="{2D4ADAAD-9723-DB50-8B91-1F8DD7F20C32}"/>
              </a:ext>
            </a:extLst>
          </p:cNvPr>
          <p:cNvSpPr/>
          <p:nvPr/>
        </p:nvSpPr>
        <p:spPr>
          <a:xfrm>
            <a:off x="9967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7</a:t>
            </a:r>
            <a:endParaRPr lang="en" sz="2400" dirty="0">
              <a:cs typeface="Calibri"/>
            </a:endParaRPr>
          </a:p>
        </p:txBody>
      </p:sp>
      <p:sp>
        <p:nvSpPr>
          <p:cNvPr id="267" name="Google Shape;263;p21">
            <a:extLst>
              <a:ext uri="{FF2B5EF4-FFF2-40B4-BE49-F238E27FC236}">
                <a16:creationId xmlns:a16="http://schemas.microsoft.com/office/drawing/2014/main" id="{470F7A5F-A689-C357-6591-60E608C5DA5F}"/>
              </a:ext>
            </a:extLst>
          </p:cNvPr>
          <p:cNvSpPr/>
          <p:nvPr/>
        </p:nvSpPr>
        <p:spPr>
          <a:xfrm>
            <a:off x="9169904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2</a:t>
            </a:r>
          </a:p>
        </p:txBody>
      </p:sp>
      <p:sp>
        <p:nvSpPr>
          <p:cNvPr id="53" name="Google Shape;258;p21">
            <a:extLst>
              <a:ext uri="{FF2B5EF4-FFF2-40B4-BE49-F238E27FC236}">
                <a16:creationId xmlns:a16="http://schemas.microsoft.com/office/drawing/2014/main" id="{DAE0FAFC-DEAB-0AFB-6CBA-4CF89B5C5325}"/>
              </a:ext>
            </a:extLst>
          </p:cNvPr>
          <p:cNvSpPr/>
          <p:nvPr/>
        </p:nvSpPr>
        <p:spPr>
          <a:xfrm>
            <a:off x="9563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7" name="Google Shape;260;p21">
            <a:extLst>
              <a:ext uri="{FF2B5EF4-FFF2-40B4-BE49-F238E27FC236}">
                <a16:creationId xmlns:a16="http://schemas.microsoft.com/office/drawing/2014/main" id="{0475BE92-6585-2463-9B8E-2BD37E4BEABC}"/>
              </a:ext>
            </a:extLst>
          </p:cNvPr>
          <p:cNvSpPr/>
          <p:nvPr/>
        </p:nvSpPr>
        <p:spPr>
          <a:xfrm>
            <a:off x="9961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9" name="Google Shape;261;p21">
            <a:extLst>
              <a:ext uri="{FF2B5EF4-FFF2-40B4-BE49-F238E27FC236}">
                <a16:creationId xmlns:a16="http://schemas.microsoft.com/office/drawing/2014/main" id="{0A903334-EAEF-029F-D762-8D90BCBD1684}"/>
              </a:ext>
            </a:extLst>
          </p:cNvPr>
          <p:cNvSpPr/>
          <p:nvPr/>
        </p:nvSpPr>
        <p:spPr>
          <a:xfrm>
            <a:off x="10368911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63" name="Google Shape;263;p21">
            <a:extLst>
              <a:ext uri="{FF2B5EF4-FFF2-40B4-BE49-F238E27FC236}">
                <a16:creationId xmlns:a16="http://schemas.microsoft.com/office/drawing/2014/main" id="{FA610132-17C9-73DF-C706-50A16C1CBE11}"/>
              </a:ext>
            </a:extLst>
          </p:cNvPr>
          <p:cNvSpPr/>
          <p:nvPr/>
        </p:nvSpPr>
        <p:spPr>
          <a:xfrm>
            <a:off x="10757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3" name="Google Shape;267;p21">
            <a:extLst>
              <a:ext uri="{FF2B5EF4-FFF2-40B4-BE49-F238E27FC236}">
                <a16:creationId xmlns:a16="http://schemas.microsoft.com/office/drawing/2014/main" id="{CB854A71-24C4-8986-85A7-420625275FD0}"/>
              </a:ext>
            </a:extLst>
          </p:cNvPr>
          <p:cNvCxnSpPr/>
          <p:nvPr/>
        </p:nvCxnSpPr>
        <p:spPr>
          <a:xfrm>
            <a:off x="9768378" y="5787551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6;p21">
            <a:extLst>
              <a:ext uri="{FF2B5EF4-FFF2-40B4-BE49-F238E27FC236}">
                <a16:creationId xmlns:a16="http://schemas.microsoft.com/office/drawing/2014/main" id="{22791A7C-A450-7A8C-F5F4-3B9DC6DB2891}"/>
              </a:ext>
            </a:extLst>
          </p:cNvPr>
          <p:cNvCxnSpPr/>
          <p:nvPr/>
        </p:nvCxnSpPr>
        <p:spPr>
          <a:xfrm>
            <a:off x="9379503" y="5792113"/>
            <a:ext cx="406096" cy="60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cxnSpLocks/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cxnSpLocks/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cxnSpLocks/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cxnSpLocks/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cxnSpLocks/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cxnSpLocks/>
            <a:stCxn id="323" idx="6"/>
            <a:endCxn id="322" idx="4"/>
          </p:cNvCxnSpPr>
          <p:nvPr/>
        </p:nvCxnSpPr>
        <p:spPr>
          <a:xfrm flipH="1">
            <a:off x="2048714" y="5000622"/>
            <a:ext cx="517758" cy="484768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6,8</a:t>
            </a:r>
            <a:endParaRPr sz="2400" dirty="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4,6</a:t>
            </a:r>
            <a:endParaRPr lang="en" sz="2400" dirty="0">
              <a:cs typeface="Calibri"/>
            </a:endParaRPr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>
            <a:off x="8965821" y="5638462"/>
            <a:ext cx="1828788" cy="610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 flipH="1">
            <a:off x="9925690" y="5633900"/>
            <a:ext cx="312456" cy="6153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11881" y="3341888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1907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42256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Labels/Properties</a:t>
            </a:r>
            <a:endParaRPr dirty="0"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dirty="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 dirty="0"/>
              <a:t>small number of expert programmers must support  large number of application programmers</a:t>
            </a:r>
          </a:p>
          <a:p>
            <a:pPr lvl="1">
              <a:defRPr/>
            </a:pPr>
            <a:r>
              <a:rPr lang="en-US" dirty="0"/>
              <a:t>cf. SQL</a:t>
            </a:r>
          </a:p>
          <a:p>
            <a:pPr>
              <a:defRPr/>
            </a:pPr>
            <a:r>
              <a:rPr lang="en-US" sz="3200" dirty="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 dirty="0"/>
              <a:t>expert: library of concurrent data structures and runtime system</a:t>
            </a:r>
          </a:p>
          <a:p>
            <a:pPr lvl="1">
              <a:defRPr/>
            </a:pPr>
            <a:r>
              <a:rPr lang="en-US" dirty="0"/>
              <a:t>app: application code in sequential C++</a:t>
            </a:r>
          </a:p>
          <a:p>
            <a:pPr lvl="2">
              <a:defRPr/>
            </a:pPr>
            <a:r>
              <a:rPr lang="en-US" dirty="0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37773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 dirty="0">
                <a:solidFill>
                  <a:prstClr val="black"/>
                </a:solidFill>
              </a:rPr>
              <a:t>app: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8016" y="4516630"/>
            <a:ext cx="3913252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 dirty="0">
                <a:solidFill>
                  <a:prstClr val="black"/>
                </a:solidFill>
              </a:rPr>
              <a:t>expert: Parallel data structures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14 Core 2.90 GHz Intel(R) Xeon(R) CPU E5-2680 v4</a:t>
            </a:r>
            <a:endParaRPr lang="en-US" dirty="0">
              <a:ea typeface="+mn-lt"/>
              <a:cs typeface="+mn-lt"/>
            </a:endParaRP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Frequency scaling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SMT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L1d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L1i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L2 250KiB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L3 35 MiB Unified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 NUMA Node</a:t>
            </a:r>
            <a:endParaRPr lang="en-US" dirty="0"/>
          </a:p>
          <a:p>
            <a:pPr marL="608965" indent="-440055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/>
              </a:rPr>
              <a:t>GCC (G++) 9.4.0</a:t>
            </a:r>
          </a:p>
          <a:p>
            <a:pPr marL="1218565" lvl="1" indent="-42291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1700" dirty="0">
                <a:cs typeface="Calibri"/>
              </a:rPr>
              <a:t>O3</a:t>
            </a:r>
          </a:p>
          <a:p>
            <a:pPr marL="168910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00" dirty="0"/>
              <a:t>Inputs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Yelp: </a:t>
            </a:r>
            <a:r>
              <a:rPr lang="en-US" sz="2100" dirty="0">
                <a:ea typeface="+mn-lt"/>
                <a:cs typeface="+mn-lt"/>
              </a:rPr>
              <a:t>13954819 edges, 716847 nodes</a:t>
            </a: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 err="1">
                <a:cs typeface="Calibri" panose="020F0502020204030204"/>
              </a:rPr>
              <a:t>Citeseer</a:t>
            </a:r>
            <a:r>
              <a:rPr lang="en-US" sz="2100" dirty="0">
                <a:cs typeface="Calibri" panose="020F0502020204030204"/>
              </a:rPr>
              <a:t>: </a:t>
            </a:r>
            <a:r>
              <a:rPr lang="en-US" sz="2100" dirty="0">
                <a:ea typeface="+mn-lt"/>
                <a:cs typeface="+mn-lt"/>
              </a:rPr>
              <a:t>4676 edges, 3326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Cora: </a:t>
            </a:r>
            <a:r>
              <a:rPr lang="en-US" sz="2100" dirty="0">
                <a:ea typeface="+mn-lt"/>
                <a:cs typeface="+mn-lt"/>
              </a:rPr>
              <a:t>5278 edges, 2708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00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endParaRPr lang="en-US" sz="2133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645092" y="1782078"/>
            <a:ext cx="45796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S2S </a:t>
            </a:r>
            <a:r>
              <a:rPr lang="en-US" sz="2400" dirty="0">
                <a:sym typeface="Wingdings" pitchFamily="2" charset="2"/>
              </a:rPr>
              <a:t> CUDA, </a:t>
            </a:r>
            <a:r>
              <a:rPr lang="en-US" sz="2400" dirty="0" err="1">
                <a:sym typeface="Wingdings" pitchFamily="2" charset="2"/>
              </a:rPr>
              <a:t>ROCm</a:t>
            </a:r>
            <a:r>
              <a:rPr lang="en-US" sz="2400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Abelian: Galois-&gt;BSP+CUSP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ym typeface="Wingdings" pitchFamily="2" charset="2"/>
              </a:rPr>
              <a:t>IrGL</a:t>
            </a:r>
            <a:r>
              <a:rPr lang="en-US" sz="2400" dirty="0">
                <a:sym typeface="Wingdings" pitchFamily="2" charset="2"/>
              </a:rPr>
              <a:t>: Galois-&gt;Accelerators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4E1B-2987-B1EB-55AA-2A1E6DEB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Compilation Flow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9727-32B1-6549-C29F-3464B219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Accept High-level Specification</a:t>
            </a:r>
          </a:p>
          <a:p>
            <a:r>
              <a:rPr lang="en-US" dirty="0"/>
              <a:t>Abelian Compiler</a:t>
            </a:r>
          </a:p>
          <a:p>
            <a:pPr lvl="1"/>
            <a:r>
              <a:rPr lang="en-US" dirty="0"/>
              <a:t>Transforms shared memory graph algorithms </a:t>
            </a:r>
            <a:r>
              <a:rPr lang="en-US" dirty="0">
                <a:sym typeface="Wingdings" panose="05000000000000000000" pitchFamily="2" charset="2"/>
              </a:rPr>
              <a:t> distributed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Inserts communication primitives (Gluon/MPI)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RQ1: </a:t>
            </a:r>
            <a:r>
              <a:rPr lang="en-US" dirty="0">
                <a:sym typeface="Wingdings" panose="05000000000000000000" pitchFamily="2" charset="2"/>
              </a:rPr>
              <a:t>Role of vertex programs, overlapping partitions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RQ2: </a:t>
            </a:r>
            <a:r>
              <a:rPr lang="en-US" dirty="0">
                <a:sym typeface="Wingdings" panose="05000000000000000000" pitchFamily="2" charset="2"/>
              </a:rPr>
              <a:t>Adapting comm. model + Abelian to PANDO HW and lower-layer RTs</a:t>
            </a:r>
          </a:p>
          <a:p>
            <a:r>
              <a:rPr lang="en-US" dirty="0" err="1">
                <a:sym typeface="Wingdings" panose="05000000000000000000" pitchFamily="2" charset="2"/>
              </a:rPr>
              <a:t>IrGL</a:t>
            </a:r>
            <a:r>
              <a:rPr lang="en-US" dirty="0">
                <a:sym typeface="Wingdings" panose="05000000000000000000" pitchFamily="2" charset="2"/>
              </a:rPr>
              <a:t> Compiler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Compiler for *kernels*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HLL spec  Accelerator spec (e.g. CUDA/OpenCL)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RQ3: </a:t>
            </a:r>
            <a:r>
              <a:rPr lang="en-US" dirty="0">
                <a:sym typeface="Wingdings" panose="05000000000000000000" pitchFamily="2" charset="2"/>
              </a:rPr>
              <a:t>Defining primitives/interfaces for PX-* accelerators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RQ4: </a:t>
            </a:r>
            <a:r>
              <a:rPr lang="en-US" dirty="0">
                <a:sym typeface="Wingdings" panose="05000000000000000000" pitchFamily="2" charset="2"/>
              </a:rPr>
              <a:t>How to retarget </a:t>
            </a:r>
            <a:r>
              <a:rPr lang="en-US" dirty="0" err="1">
                <a:sym typeface="Wingdings" panose="05000000000000000000" pitchFamily="2" charset="2"/>
              </a:rPr>
              <a:t>IrGL</a:t>
            </a:r>
            <a:r>
              <a:rPr lang="en-US" dirty="0">
                <a:sym typeface="Wingdings" panose="05000000000000000000" pitchFamily="2" charset="2"/>
              </a:rPr>
              <a:t> to PANDO accelerators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28ADE-B0A4-E42B-9A80-BBB5215D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33" y="248186"/>
            <a:ext cx="3152126" cy="21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76C3-EAA8-2B32-3DA3-6E56056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FD925-FA20-41F8-A33B-707F6EA83F9B}" type="slidenum">
              <a:t>33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3491DE3-859F-613B-4856-06E01FE26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/>
              <a:t>IrGL</a:t>
            </a:r>
            <a:r>
              <a:rPr lang="en-US" dirty="0"/>
              <a:t> Compiler Key Ideas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28AD91B4-907C-C3CD-D01E-901DE605A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Start from a high-level description of algorithm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Use optimizing compiler to generate accelerator code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 err="1"/>
              <a:t>IrGL</a:t>
            </a:r>
            <a:r>
              <a:rPr lang="en-US" dirty="0"/>
              <a:t> targeted bottlenecks for irregular parallelism on GPUs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Atomics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Inner-loop serialization and load balance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Kernel launch overhead</a:t>
            </a:r>
          </a:p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Observations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All likely relevant on PX-vector processors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Will help with SIMD/SIMT parallelism on other PX-*, </a:t>
            </a:r>
          </a:p>
          <a:p>
            <a:pPr lvl="2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But not necessarily with graph primitives like Set operations, layout transformations, etc.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endParaRPr lang="en-US" sz="2540" dirty="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064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1FE4D02-9510-6089-E782-2EBE3D0C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41FC9-6D99-480F-9D39-6903C45B2803}" type="slidenum">
              <a:t>34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5FB0352-E3F0-E481-20F2-48542B1B28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76691" y="207709"/>
            <a:ext cx="8033676" cy="1145335"/>
          </a:xfrm>
        </p:spPr>
        <p:txBody>
          <a:bodyPr/>
          <a:lstStyle/>
          <a:p>
            <a:pPr lvl="0"/>
            <a:r>
              <a:rPr lang="en-US"/>
              <a:t>Example: Level-by-Level BFS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EB50F9-FA2E-6DDC-F0FF-A8CE6AEB40E5}"/>
              </a:ext>
            </a:extLst>
          </p:cNvPr>
          <p:cNvSpPr/>
          <p:nvPr/>
        </p:nvSpPr>
        <p:spPr>
          <a:xfrm>
            <a:off x="5819426" y="1405623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F4B1EF2-9088-BCFD-2DF1-4816B4DE5A09}"/>
              </a:ext>
            </a:extLst>
          </p:cNvPr>
          <p:cNvSpPr/>
          <p:nvPr/>
        </p:nvSpPr>
        <p:spPr>
          <a:xfrm>
            <a:off x="6732232" y="2305694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6BE234-2F3B-9DE0-71B4-5B4AAB8EDA6A}"/>
              </a:ext>
            </a:extLst>
          </p:cNvPr>
          <p:cNvSpPr/>
          <p:nvPr/>
        </p:nvSpPr>
        <p:spPr>
          <a:xfrm>
            <a:off x="5864821" y="2317778"/>
            <a:ext cx="395168" cy="397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D52068-6FA6-EF8C-7DAB-E39A377A99B2}"/>
              </a:ext>
            </a:extLst>
          </p:cNvPr>
          <p:cNvSpPr/>
          <p:nvPr/>
        </p:nvSpPr>
        <p:spPr>
          <a:xfrm>
            <a:off x="4996757" y="2311900"/>
            <a:ext cx="395168" cy="3968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2019FA-9312-0901-8C62-76B89DA7FF40}"/>
              </a:ext>
            </a:extLst>
          </p:cNvPr>
          <p:cNvSpPr/>
          <p:nvPr/>
        </p:nvSpPr>
        <p:spPr>
          <a:xfrm>
            <a:off x="5228306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A02130-9896-D74C-E030-D5B39B2D6E6E}"/>
              </a:ext>
            </a:extLst>
          </p:cNvPr>
          <p:cNvSpPr/>
          <p:nvPr/>
        </p:nvSpPr>
        <p:spPr>
          <a:xfrm>
            <a:off x="4722098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1461DE-9F08-2E6D-3958-013DBE3E8235}"/>
              </a:ext>
            </a:extLst>
          </p:cNvPr>
          <p:cNvSpPr/>
          <p:nvPr/>
        </p:nvSpPr>
        <p:spPr>
          <a:xfrm>
            <a:off x="4223729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A73E3-5EB6-1E65-5363-325042074454}"/>
              </a:ext>
            </a:extLst>
          </p:cNvPr>
          <p:cNvSpPr/>
          <p:nvPr/>
        </p:nvSpPr>
        <p:spPr>
          <a:xfrm>
            <a:off x="7349805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7F4A1-0A45-04BA-BB84-0DFB7AF29411}"/>
              </a:ext>
            </a:extLst>
          </p:cNvPr>
          <p:cNvSpPr/>
          <p:nvPr/>
        </p:nvSpPr>
        <p:spPr>
          <a:xfrm>
            <a:off x="6732232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021068-A26F-E3E3-96E6-504FAB54AEED}"/>
              </a:ext>
            </a:extLst>
          </p:cNvPr>
          <p:cNvSpPr/>
          <p:nvPr/>
        </p:nvSpPr>
        <p:spPr>
          <a:xfrm>
            <a:off x="5894540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322AA-76F9-8E80-ABE8-8556141B0544}"/>
              </a:ext>
            </a:extLst>
          </p:cNvPr>
          <p:cNvCxnSpPr>
            <a:stCxn id="3" idx="8"/>
            <a:endCxn id="6" idx="4"/>
          </p:cNvCxnSpPr>
          <p:nvPr/>
        </p:nvCxnSpPr>
        <p:spPr>
          <a:xfrm flipH="1">
            <a:off x="5194341" y="1802752"/>
            <a:ext cx="822669" cy="5091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613BA-AA18-1877-DAC2-A2148E5573C4}"/>
              </a:ext>
            </a:extLst>
          </p:cNvPr>
          <p:cNvCxnSpPr>
            <a:stCxn id="3" idx="8"/>
            <a:endCxn id="5" idx="4"/>
          </p:cNvCxnSpPr>
          <p:nvPr/>
        </p:nvCxnSpPr>
        <p:spPr>
          <a:xfrm>
            <a:off x="6017010" y="1802752"/>
            <a:ext cx="45395" cy="51502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7855C-73CB-A322-D259-A8FB173716BF}"/>
              </a:ext>
            </a:extLst>
          </p:cNvPr>
          <p:cNvCxnSpPr>
            <a:stCxn id="3" idx="8"/>
            <a:endCxn id="4" idx="5"/>
          </p:cNvCxnSpPr>
          <p:nvPr/>
        </p:nvCxnSpPr>
        <p:spPr>
          <a:xfrm>
            <a:off x="6017010" y="1802751"/>
            <a:ext cx="772993" cy="56109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CFBFC4-126D-CC6C-0780-2E4B179ADCD7}"/>
              </a:ext>
            </a:extLst>
          </p:cNvPr>
          <p:cNvCxnSpPr>
            <a:stCxn id="6" idx="8"/>
            <a:endCxn id="8" idx="4"/>
          </p:cNvCxnSpPr>
          <p:nvPr/>
        </p:nvCxnSpPr>
        <p:spPr>
          <a:xfrm flipH="1">
            <a:off x="4919518" y="2708700"/>
            <a:ext cx="27482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E42A7-2A93-2F39-04EB-47E54FE5C2B6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5194341" y="2708700"/>
            <a:ext cx="231549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30C8C-6492-72CC-2237-56F743FE11CD}"/>
              </a:ext>
            </a:extLst>
          </p:cNvPr>
          <p:cNvCxnSpPr>
            <a:stCxn id="6" idx="8"/>
            <a:endCxn id="9" idx="4"/>
          </p:cNvCxnSpPr>
          <p:nvPr/>
        </p:nvCxnSpPr>
        <p:spPr>
          <a:xfrm flipH="1">
            <a:off x="4421148" y="2708700"/>
            <a:ext cx="77319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F37DAA-B328-0F2E-53C0-1D909EBD6FA6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29393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50BE5-8821-EFCA-1DB2-39B00A50D552}"/>
              </a:ext>
            </a:extLst>
          </p:cNvPr>
          <p:cNvCxnSpPr>
            <a:stCxn id="4" idx="8"/>
            <a:endCxn id="11" idx="4"/>
          </p:cNvCxnSpPr>
          <p:nvPr/>
        </p:nvCxnSpPr>
        <p:spPr>
          <a:xfrm>
            <a:off x="6929490" y="2702822"/>
            <a:ext cx="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A97C7-B724-D7C4-7119-277ACAD4EB05}"/>
              </a:ext>
            </a:extLst>
          </p:cNvPr>
          <p:cNvCxnSpPr>
            <a:stCxn id="4" idx="8"/>
            <a:endCxn id="10" idx="4"/>
          </p:cNvCxnSpPr>
          <p:nvPr/>
        </p:nvCxnSpPr>
        <p:spPr>
          <a:xfrm>
            <a:off x="6929490" y="2702822"/>
            <a:ext cx="61790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313BBA-9BEB-A5C6-FFDE-A54E3B08737B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867084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F00E43-3519-7176-1BD3-91C5B0B32698}"/>
              </a:ext>
            </a:extLst>
          </p:cNvPr>
          <p:cNvSpPr/>
          <p:nvPr/>
        </p:nvSpPr>
        <p:spPr>
          <a:xfrm>
            <a:off x="5232878" y="1327243"/>
            <a:ext cx="1618884" cy="55813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8AAA32-F282-F7E9-861B-AA380C65AC9A}"/>
              </a:ext>
            </a:extLst>
          </p:cNvPr>
          <p:cNvSpPr/>
          <p:nvPr/>
        </p:nvSpPr>
        <p:spPr>
          <a:xfrm>
            <a:off x="4674416" y="2198900"/>
            <a:ext cx="2679960" cy="557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AB2-D857-228F-1D3A-B28BB381F4A1}"/>
              </a:ext>
            </a:extLst>
          </p:cNvPr>
          <p:cNvSpPr txBox="1"/>
          <p:nvPr/>
        </p:nvSpPr>
        <p:spPr>
          <a:xfrm>
            <a:off x="3557821" y="3898778"/>
            <a:ext cx="6181598" cy="273163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2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Review: Gluon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56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81CC9E7-B75E-F8A4-8CEF-AF2B59BEE7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55331" y="1154215"/>
            <a:ext cx="8687173" cy="1920526"/>
          </a:xfrm>
        </p:spPr>
        <p:txBody>
          <a:bodyPr>
            <a:spAutoFit/>
          </a:bodyPr>
          <a:lstStyle/>
          <a:p>
            <a:pPr lvl="0" algn="ctr"/>
            <a:r>
              <a:rPr lang="en-US"/>
              <a:t>A Compiler for Throughput Optimization of Graph </a:t>
            </a:r>
            <a:br>
              <a:rPr lang="en-US"/>
            </a:br>
            <a:r>
              <a:rPr lang="en-US"/>
              <a:t>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C62939-FED9-2B0B-AF2C-F3F5E28CA3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83920" y="3819871"/>
            <a:ext cx="9539562" cy="1783758"/>
          </a:xfrm>
        </p:spPr>
        <p:txBody>
          <a:bodyPr anchor="b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Sreepathi Pai    Keshav Pingali</a:t>
            </a:r>
          </a:p>
          <a:p>
            <a:pPr lvl="0" algn="ctr"/>
            <a:r>
              <a:rPr lang="en-US" sz="2177">
                <a:latin typeface="Arial" pitchFamily="18"/>
              </a:rPr>
              <a:t>The University of Texas at Austin</a:t>
            </a:r>
          </a:p>
          <a:p>
            <a:pPr lvl="0" algn="ctr"/>
            <a:endParaRPr lang="en-US" sz="2177">
              <a:latin typeface="Arial" pitchFamily="18"/>
            </a:endParaRPr>
          </a:p>
          <a:p>
            <a:pPr lvl="0" algn="ctr"/>
            <a:r>
              <a:rPr lang="en-US" sz="2177">
                <a:latin typeface="Arial" pitchFamily="18"/>
              </a:rPr>
              <a:t>November 16, 2016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1DE38FB-81FE-0705-811D-61BE3420B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C2CDB32-53D1-6893-6C3B-EBBE10EC46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Approaches to Graph Algorithms on GPUs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and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#1: Atomics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#2: Inner-loop Serialization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#3: Short Kernel Launches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Results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Performance Models for Graph Algorithms on GPUs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DC16A532-5E4E-A4B5-4875-4EE3C1D1DEF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Approaches to Graph Algorithms on GPUs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6121-F4EC-85B5-4324-9E210AA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90430-E77F-4C72-8BB4-B8AF5571AB7D}" type="slidenum">
              <a:t>60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D5B5019-AA73-9FEE-704D-437B533FE7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Graph 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DFEDD8C-4277-311D-49FE-3E5B4B8B0C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GPUs excel on regular data-parallel code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e.g. Matrix Multiply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GPUs?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Good: Require lots of bandwidth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GPU memory bandwidth is 288GB/s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CPU memory bandwidth is 25GB/s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Bad: Data-parallel, but </a:t>
            </a:r>
            <a:r>
              <a:rPr lang="en-US" sz="2540" i="1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not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regular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34845-A5A3-D482-BF96-38C8AA0C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77A0B7-5B3D-4458-BC9C-77BA03E26904}" type="slidenum">
              <a:t>61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7E78560-68C8-0B53-1373-2F43B2086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#1: CUDA/OpenCL Implementations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188AE82C-C445-B350-BCA1-BB626A43B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Breadth-First Search (BFS) </a:t>
            </a:r>
            <a:r>
              <a:rPr lang="en-US" sz="1633"/>
              <a:t>[Merrill et al., 2012]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Connected Components (CC) </a:t>
            </a:r>
            <a:r>
              <a:rPr lang="en-US" sz="1633"/>
              <a:t>[Soman et al., 2010]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Delaunay Mesh Refinement (DMR) </a:t>
            </a:r>
            <a:r>
              <a:rPr lang="en-US" sz="1633"/>
              <a:t>[Nasre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Maximal Independent Set (MIS) </a:t>
            </a:r>
            <a:r>
              <a:rPr lang="en-US" sz="1633"/>
              <a:t>[Che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Minimum Spanning Tree (MST) </a:t>
            </a:r>
            <a:r>
              <a:rPr lang="en-US" sz="1633"/>
              <a:t>[da Silva Sousa et al. 2015]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PageRank (PR) </a:t>
            </a:r>
            <a:r>
              <a:rPr lang="en-US" sz="1633"/>
              <a:t>[Elsen and Vaidyanathan,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Single-Source Shortest Path (SSSP) </a:t>
            </a:r>
            <a:r>
              <a:rPr lang="en-US" sz="1633"/>
              <a:t>[Davidson et al.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Triangle Counting (TRI) </a:t>
            </a:r>
            <a:r>
              <a:rPr lang="en-US" sz="1633"/>
              <a:t>[Polak et al. 2015]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4C73-1B3B-2A3A-4C1D-098ADCAB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59E325-DBE3-4CA2-B15D-CDD5F730EFE6}" type="slidenum">
              <a:t>62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AC10352-522B-AEB9-A91E-1B46EBEFCD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#2: Graph Analytics Frameworks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3235C8D-9BB1-F780-B961-724B4BCDA5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C++ Template-based Frameworks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VertexAPI2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[Elsen and Vaidyanathan,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MapGraph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[Fu et al, GRADES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Gunrock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[Wang et al., PPoPP 2016]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Targeted towards graph analysts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Restricted to limited set of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Immutable graphs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endParaRPr lang="en-US" sz="254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76C3-EAA8-2B32-3DA3-6E56056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FD925-FA20-41F8-A33B-707F6EA83F9B}" type="slidenum">
              <a:t>63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3491DE3-859F-613B-4856-06E01FE26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Approach: 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28AD91B4-907C-C3CD-D01E-901DE605A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Start from a high-level description of algorithm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optimizing compiler to generate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Advantages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Raises abstraction level for programmers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Does not sacrifice performance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automatic exploration of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 often require different optimizations compared to social networks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1FE4D02-9510-6089-E782-2EBE3D0C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41FC9-6D99-480F-9D39-6903C45B2803}" type="slidenum">
              <a:t>64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5FB0352-E3F0-E481-20F2-48542B1B28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76691" y="207709"/>
            <a:ext cx="8033676" cy="1145335"/>
          </a:xfrm>
        </p:spPr>
        <p:txBody>
          <a:bodyPr/>
          <a:lstStyle/>
          <a:p>
            <a:pPr lvl="0"/>
            <a:r>
              <a:rPr lang="en-US"/>
              <a:t>Example: Level-by-Level BFS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EB50F9-FA2E-6DDC-F0FF-A8CE6AEB40E5}"/>
              </a:ext>
            </a:extLst>
          </p:cNvPr>
          <p:cNvSpPr/>
          <p:nvPr/>
        </p:nvSpPr>
        <p:spPr>
          <a:xfrm>
            <a:off x="5819426" y="1405623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F4B1EF2-9088-BCFD-2DF1-4816B4DE5A09}"/>
              </a:ext>
            </a:extLst>
          </p:cNvPr>
          <p:cNvSpPr/>
          <p:nvPr/>
        </p:nvSpPr>
        <p:spPr>
          <a:xfrm>
            <a:off x="6732232" y="2305694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6BE234-2F3B-9DE0-71B4-5B4AAB8EDA6A}"/>
              </a:ext>
            </a:extLst>
          </p:cNvPr>
          <p:cNvSpPr/>
          <p:nvPr/>
        </p:nvSpPr>
        <p:spPr>
          <a:xfrm>
            <a:off x="5864821" y="2317778"/>
            <a:ext cx="395168" cy="397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D52068-6FA6-EF8C-7DAB-E39A377A99B2}"/>
              </a:ext>
            </a:extLst>
          </p:cNvPr>
          <p:cNvSpPr/>
          <p:nvPr/>
        </p:nvSpPr>
        <p:spPr>
          <a:xfrm>
            <a:off x="4996757" y="2311900"/>
            <a:ext cx="395168" cy="3968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2019FA-9312-0901-8C62-76B89DA7FF40}"/>
              </a:ext>
            </a:extLst>
          </p:cNvPr>
          <p:cNvSpPr/>
          <p:nvPr/>
        </p:nvSpPr>
        <p:spPr>
          <a:xfrm>
            <a:off x="5228306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A02130-9896-D74C-E030-D5B39B2D6E6E}"/>
              </a:ext>
            </a:extLst>
          </p:cNvPr>
          <p:cNvSpPr/>
          <p:nvPr/>
        </p:nvSpPr>
        <p:spPr>
          <a:xfrm>
            <a:off x="4722098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1461DE-9F08-2E6D-3958-013DBE3E8235}"/>
              </a:ext>
            </a:extLst>
          </p:cNvPr>
          <p:cNvSpPr/>
          <p:nvPr/>
        </p:nvSpPr>
        <p:spPr>
          <a:xfrm>
            <a:off x="4223729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A73E3-5EB6-1E65-5363-325042074454}"/>
              </a:ext>
            </a:extLst>
          </p:cNvPr>
          <p:cNvSpPr/>
          <p:nvPr/>
        </p:nvSpPr>
        <p:spPr>
          <a:xfrm>
            <a:off x="7349805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7F4A1-0A45-04BA-BB84-0DFB7AF29411}"/>
              </a:ext>
            </a:extLst>
          </p:cNvPr>
          <p:cNvSpPr/>
          <p:nvPr/>
        </p:nvSpPr>
        <p:spPr>
          <a:xfrm>
            <a:off x="6732232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021068-A26F-E3E3-96E6-504FAB54AEED}"/>
              </a:ext>
            </a:extLst>
          </p:cNvPr>
          <p:cNvSpPr/>
          <p:nvPr/>
        </p:nvSpPr>
        <p:spPr>
          <a:xfrm>
            <a:off x="5894540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322AA-76F9-8E80-ABE8-8556141B0544}"/>
              </a:ext>
            </a:extLst>
          </p:cNvPr>
          <p:cNvCxnSpPr>
            <a:stCxn id="3" idx="8"/>
            <a:endCxn id="6" idx="4"/>
          </p:cNvCxnSpPr>
          <p:nvPr/>
        </p:nvCxnSpPr>
        <p:spPr>
          <a:xfrm flipH="1">
            <a:off x="5194341" y="1802752"/>
            <a:ext cx="822669" cy="5091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613BA-AA18-1877-DAC2-A2148E5573C4}"/>
              </a:ext>
            </a:extLst>
          </p:cNvPr>
          <p:cNvCxnSpPr>
            <a:stCxn id="3" idx="8"/>
            <a:endCxn id="5" idx="4"/>
          </p:cNvCxnSpPr>
          <p:nvPr/>
        </p:nvCxnSpPr>
        <p:spPr>
          <a:xfrm>
            <a:off x="6017010" y="1802752"/>
            <a:ext cx="45395" cy="51502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7855C-73CB-A322-D259-A8FB173716BF}"/>
              </a:ext>
            </a:extLst>
          </p:cNvPr>
          <p:cNvCxnSpPr>
            <a:stCxn id="3" idx="8"/>
            <a:endCxn id="4" idx="5"/>
          </p:cNvCxnSpPr>
          <p:nvPr/>
        </p:nvCxnSpPr>
        <p:spPr>
          <a:xfrm>
            <a:off x="6017010" y="1802751"/>
            <a:ext cx="772993" cy="56109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CFBFC4-126D-CC6C-0780-2E4B179ADCD7}"/>
              </a:ext>
            </a:extLst>
          </p:cNvPr>
          <p:cNvCxnSpPr>
            <a:stCxn id="6" idx="8"/>
            <a:endCxn id="8" idx="4"/>
          </p:cNvCxnSpPr>
          <p:nvPr/>
        </p:nvCxnSpPr>
        <p:spPr>
          <a:xfrm flipH="1">
            <a:off x="4919518" y="2708700"/>
            <a:ext cx="27482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E42A7-2A93-2F39-04EB-47E54FE5C2B6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5194341" y="2708700"/>
            <a:ext cx="231549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30C8C-6492-72CC-2237-56F743FE11CD}"/>
              </a:ext>
            </a:extLst>
          </p:cNvPr>
          <p:cNvCxnSpPr>
            <a:stCxn id="6" idx="8"/>
            <a:endCxn id="9" idx="4"/>
          </p:cNvCxnSpPr>
          <p:nvPr/>
        </p:nvCxnSpPr>
        <p:spPr>
          <a:xfrm flipH="1">
            <a:off x="4421148" y="2708700"/>
            <a:ext cx="77319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F37DAA-B328-0F2E-53C0-1D909EBD6FA6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29393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50BE5-8821-EFCA-1DB2-39B00A50D552}"/>
              </a:ext>
            </a:extLst>
          </p:cNvPr>
          <p:cNvCxnSpPr>
            <a:stCxn id="4" idx="8"/>
            <a:endCxn id="11" idx="4"/>
          </p:cNvCxnSpPr>
          <p:nvPr/>
        </p:nvCxnSpPr>
        <p:spPr>
          <a:xfrm>
            <a:off x="6929490" y="2702822"/>
            <a:ext cx="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A97C7-B724-D7C4-7119-277ACAD4EB05}"/>
              </a:ext>
            </a:extLst>
          </p:cNvPr>
          <p:cNvCxnSpPr>
            <a:stCxn id="4" idx="8"/>
            <a:endCxn id="10" idx="4"/>
          </p:cNvCxnSpPr>
          <p:nvPr/>
        </p:nvCxnSpPr>
        <p:spPr>
          <a:xfrm>
            <a:off x="6929490" y="2702822"/>
            <a:ext cx="61790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313BBA-9BEB-A5C6-FFDE-A54E3B08737B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867084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F00E43-3519-7176-1BD3-91C5B0B32698}"/>
              </a:ext>
            </a:extLst>
          </p:cNvPr>
          <p:cNvSpPr/>
          <p:nvPr/>
        </p:nvSpPr>
        <p:spPr>
          <a:xfrm>
            <a:off x="5232878" y="1327243"/>
            <a:ext cx="1618884" cy="55813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8AAA32-F282-F7E9-861B-AA380C65AC9A}"/>
              </a:ext>
            </a:extLst>
          </p:cNvPr>
          <p:cNvSpPr/>
          <p:nvPr/>
        </p:nvSpPr>
        <p:spPr>
          <a:xfrm>
            <a:off x="4674416" y="2198900"/>
            <a:ext cx="2679960" cy="557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AB2-D857-228F-1D3A-B28BB381F4A1}"/>
              </a:ext>
            </a:extLst>
          </p:cNvPr>
          <p:cNvSpPr txBox="1"/>
          <p:nvPr/>
        </p:nvSpPr>
        <p:spPr>
          <a:xfrm>
            <a:off x="3557821" y="3898778"/>
            <a:ext cx="6181598" cy="273163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B9DEC-9678-AD4D-A4E2-24D90DE8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44A1F9-E13E-4C7E-994E-4DD37789A664}" type="slidenum">
              <a:t>65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86D6B1B-8AE6-35C5-EC8E-BC42A6E6A8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Importance of Optimizations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2955A6B-BE6F-B3E2-2E18-3CA8CA9E66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2" y="1959513"/>
            <a:ext cx="3824642" cy="3977811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Unoptimized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~15 lines of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505ms on USA road network graph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0703886B-AA79-BFBD-9FCD-3BF3A9EDF1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1959513"/>
            <a:ext cx="3824642" cy="3977811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Optimized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~200 lines of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120ms on the same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7094D-2748-05B1-3491-C2F2E0D1463B}"/>
              </a:ext>
            </a:extLst>
          </p:cNvPr>
          <p:cNvSpPr txBox="1"/>
          <p:nvPr/>
        </p:nvSpPr>
        <p:spPr>
          <a:xfrm>
            <a:off x="4325970" y="4645352"/>
            <a:ext cx="4395148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4.2x Performance Difference!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FDDD6-6C49-E0E3-DAA0-CC91B448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A21666-9F29-44B0-A5FB-58BC010F97D4}" type="slidenum">
              <a:t>66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9BEBE6B-F809-5819-0E9B-C5234B0B14B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IrGL Compiler and Optimizations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E9470-681B-60A2-8248-141694A6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D0FC91-A1E4-4F5E-899C-5B45683EFAC2}" type="slidenum">
              <a:t>67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9436719-D3A9-F90C-8F79-837309A895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IrGL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41F9C4ED-27EF-DA52-8785-BE99F6C102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Representation for irregular data-parallel algorithms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ForAll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Synchronization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Atomic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Exclusive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Worklist Management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Pipe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28C-23C3-989D-60FD-EAC81C55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9B2FA8-47D3-4D01-A073-362D4613D181}" type="slidenum">
              <a:t>68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C7DCFBE-3A44-BF59-3299-003378AA0B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Synchronization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91F8BF-9C0F-3291-52D5-B8A8A51C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Atomic: Blocking atomic section</a:t>
            </a:r>
            <a:br>
              <a:rPr lang="en-US"/>
            </a:br>
            <a:br>
              <a:rPr lang="en-US"/>
            </a:br>
            <a:r>
              <a:rPr lang="en-US" sz="2177" b="1">
                <a:latin typeface="Fira Mono" pitchFamily="33"/>
              </a:rPr>
              <a:t>Atomic </a:t>
            </a:r>
            <a:r>
              <a:rPr lang="en-US" sz="2177">
                <a:latin typeface="Fira Mono" pitchFamily="33"/>
              </a:rPr>
              <a:t>(lock) {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	critical section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}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Exclusive: Non-blocking, atomic section to obtain multiple locks with priority for resolving conflicts </a:t>
            </a:r>
            <a:br>
              <a:rPr lang="en-US"/>
            </a:br>
            <a:br>
              <a:rPr lang="en-US"/>
            </a:br>
            <a:r>
              <a:rPr lang="en-US" sz="2177" b="1">
                <a:latin typeface="Fira Mono" pitchFamily="33"/>
              </a:rPr>
              <a:t>Exclusive</a:t>
            </a:r>
            <a:r>
              <a:rPr lang="en-US" sz="2177">
                <a:latin typeface="Fira Mono" pitchFamily="33"/>
              </a:rPr>
              <a:t> (locks) {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	critical section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}	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B221F8-CDDE-5A45-9083-A1E2DD72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0BF1E2-3967-4C59-8687-AE6512F70146}" type="slidenum">
              <a:t>69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937A2E6-19C2-8AF7-6606-7DACDC513C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Worklist Construct: Pipe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B7B776ED-39B7-3618-48A1-4C4D7F0756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2" y="1959513"/>
            <a:ext cx="3824642" cy="3977811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Pipe</a:t>
            </a:r>
            <a:r>
              <a:rPr lang="en-US"/>
              <a:t> allows multiple kernels to share the same worklist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 items pushed by a kernel are forwarded to the next (dynamic)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Pipe</a:t>
            </a:r>
            <a:r>
              <a:rPr lang="en-US"/>
              <a:t> is a general form of </a:t>
            </a:r>
            <a:r>
              <a:rPr lang="en-US">
                <a:latin typeface="Fira Mono" pitchFamily="33"/>
              </a:rPr>
              <a:t>Iterate</a:t>
            </a:r>
            <a:r>
              <a:rPr lang="en-US"/>
              <a:t> on worklists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54A0C4DF-C857-3C5C-4224-B0EBA56DBD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1959513"/>
            <a:ext cx="3824642" cy="189713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633" b="1">
                <a:latin typeface="Fira Mono" pitchFamily="33"/>
              </a:rPr>
              <a:t>Pipe</a:t>
            </a:r>
            <a:r>
              <a:rPr lang="en-US" sz="1633">
                <a:latin typeface="Fira Mono" pitchFamily="33"/>
              </a:rPr>
              <a:t> {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	// </a:t>
            </a:r>
            <a:r>
              <a:rPr lang="en-US" sz="1633" i="1">
                <a:latin typeface="Fira Mono" pitchFamily="33"/>
              </a:rPr>
              <a:t>input: bad triangles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 	// </a:t>
            </a:r>
            <a:r>
              <a:rPr lang="en-US" sz="1633" i="1">
                <a:latin typeface="Fira Mono" pitchFamily="33"/>
              </a:rPr>
              <a:t>output: new triangles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	</a:t>
            </a:r>
            <a:r>
              <a:rPr lang="en-US" sz="1633" b="1">
                <a:latin typeface="Fira Mono" pitchFamily="33"/>
              </a:rPr>
              <a:t>Invoke</a:t>
            </a:r>
            <a:r>
              <a:rPr lang="en-US" sz="1633">
                <a:latin typeface="Fira Mono" pitchFamily="33"/>
              </a:rPr>
              <a:t> refine_mesh(...)</a:t>
            </a:r>
          </a:p>
          <a:p>
            <a:pPr lvl="0"/>
            <a:r>
              <a:rPr lang="en-US" sz="1633">
                <a:latin typeface="Fira Mono" pitchFamily="33"/>
              </a:rPr>
              <a:t>   // </a:t>
            </a:r>
            <a:r>
              <a:rPr lang="en-US" sz="1633" i="1">
                <a:latin typeface="Fira Mono" pitchFamily="33"/>
              </a:rPr>
              <a:t>check for new bad tri.</a:t>
            </a:r>
            <a:r>
              <a:rPr lang="en-US" sz="1633">
                <a:latin typeface="Fira Mono" pitchFamily="33"/>
              </a:rPr>
              <a:t>		</a:t>
            </a:r>
            <a:r>
              <a:rPr lang="en-US" sz="1633" b="1">
                <a:latin typeface="Fira Mono" pitchFamily="33"/>
              </a:rPr>
              <a:t>Invoke</a:t>
            </a:r>
            <a:r>
              <a:rPr lang="en-US" sz="1633">
                <a:latin typeface="Fira Mono" pitchFamily="33"/>
              </a:rPr>
              <a:t> chk_bad_tri(...)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}</a:t>
            </a:r>
          </a:p>
          <a:p>
            <a:pPr lvl="0"/>
            <a:endParaRPr lang="en-US" sz="1633">
              <a:latin typeface="Fira Mono" pitchFamily="33"/>
            </a:endParaRP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5F88D2A1-BB22-A6D1-B6C9-EE702269D4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4037250"/>
            <a:ext cx="3824642" cy="189713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F3A411-8C4E-C3FB-A201-E9832325DF64}"/>
              </a:ext>
            </a:extLst>
          </p:cNvPr>
          <p:cNvSpPr/>
          <p:nvPr/>
        </p:nvSpPr>
        <p:spPr>
          <a:xfrm>
            <a:off x="7725377" y="4479447"/>
            <a:ext cx="1493149" cy="4977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refine_mesh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9BFE9E-4390-4C59-AA50-0FDEDD24D68C}"/>
              </a:ext>
            </a:extLst>
          </p:cNvPr>
          <p:cNvSpPr/>
          <p:nvPr/>
        </p:nvSpPr>
        <p:spPr>
          <a:xfrm>
            <a:off x="7849808" y="5308974"/>
            <a:ext cx="1244290" cy="4977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chk_bad_tri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535F9-F221-54A8-0C2F-3C066C77266E}"/>
              </a:ext>
            </a:extLst>
          </p:cNvPr>
          <p:cNvCxnSpPr>
            <a:stCxn id="7" idx="2"/>
          </p:cNvCxnSpPr>
          <p:nvPr/>
        </p:nvCxnSpPr>
        <p:spPr>
          <a:xfrm>
            <a:off x="8471953" y="5806689"/>
            <a:ext cx="758331" cy="42619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8CEA0-5E01-4D2C-60A2-00DE65CE62EF}"/>
              </a:ext>
            </a:extLst>
          </p:cNvPr>
          <p:cNvCxnSpPr>
            <a:stCxn id="6" idx="2"/>
          </p:cNvCxnSpPr>
          <p:nvPr/>
        </p:nvCxnSpPr>
        <p:spPr>
          <a:xfrm>
            <a:off x="8471953" y="4977162"/>
            <a:ext cx="0" cy="33181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F388D2C-9716-BFAE-E453-A405E0E9A906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5400000" flipH="1">
            <a:off x="7808331" y="5143069"/>
            <a:ext cx="1327243" cy="1"/>
          </a:xfrm>
          <a:prstGeom prst="curvedConnector5">
            <a:avLst>
              <a:gd name="adj1" fmla="val -15625"/>
              <a:gd name="adj2" fmla="val 105156100000"/>
              <a:gd name="adj3" fmla="val 115625"/>
            </a:avLst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C0681-9FE5-5EDD-AEDC-FF71153B3406}"/>
              </a:ext>
            </a:extLst>
          </p:cNvPr>
          <p:cNvCxnSpPr>
            <a:endCxn id="6" idx="0"/>
          </p:cNvCxnSpPr>
          <p:nvPr/>
        </p:nvCxnSpPr>
        <p:spPr>
          <a:xfrm flipH="1">
            <a:off x="8471953" y="4142737"/>
            <a:ext cx="707383" cy="3367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5781E7-AA54-B5AA-9DD2-64551B99C198}"/>
              </a:ext>
            </a:extLst>
          </p:cNvPr>
          <p:cNvSpPr txBox="1"/>
          <p:nvPr/>
        </p:nvSpPr>
        <p:spPr>
          <a:xfrm>
            <a:off x="5972207" y="4645351"/>
            <a:ext cx="1576876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not worklist.empty()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2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32517-A1EE-EB5F-C10D-D1FE2D58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A71370-3DA4-4773-832C-AD5E16B02EAC}" type="slidenum">
              <a:t>70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03BDE9F-8C25-F504-6F3C-8463E01EBD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FC0F9B9-7463-6753-BA43-9F71839B0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Converts IrGL abstract syntax trees to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Generated CUDA code can be embedded into larger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 intended for writing kernels, not full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implemented as a library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Python-callable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 ASTs are valid Python programs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236B9-D31D-592D-8CC5-B0CE3CE5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964510-25E7-4381-ADAC-D0AA67D86B6C}" type="slidenum">
              <a:t>71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B7C5A0-4C2A-5003-0F36-221249721B30}"/>
              </a:ext>
            </a:extLst>
          </p:cNvPr>
          <p:cNvSpPr/>
          <p:nvPr/>
        </p:nvSpPr>
        <p:spPr>
          <a:xfrm>
            <a:off x="4841629" y="3069251"/>
            <a:ext cx="3649919" cy="3318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83BBA8-4488-B68E-1E94-76DC932275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#1: Atomics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0B87-BFA1-8615-BCD2-2903AF29BF28}"/>
              </a:ext>
            </a:extLst>
          </p:cNvPr>
          <p:cNvSpPr txBox="1"/>
          <p:nvPr/>
        </p:nvSpPr>
        <p:spPr>
          <a:xfrm>
            <a:off x="3431433" y="1659055"/>
            <a:ext cx="6439425" cy="3025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3F005-7DA3-AEE2-B7FE-AC71AA379A18}"/>
              </a:ext>
            </a:extLst>
          </p:cNvPr>
          <p:cNvSpPr txBox="1"/>
          <p:nvPr/>
        </p:nvSpPr>
        <p:spPr>
          <a:xfrm>
            <a:off x="2159383" y="5088202"/>
            <a:ext cx="7493503" cy="96734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latin typeface="Liberation Sans" pitchFamily="34"/>
                <a:ea typeface="Droid Sans Fallback" pitchFamily="2"/>
                <a:cs typeface="FreeSans" pitchFamily="2"/>
              </a:rPr>
              <a:t>Atomic Throughput on GPU: 2.4GB/s</a:t>
            </a:r>
          </a:p>
          <a:p>
            <a:pPr marL="0" lvl="1" hangingPunct="0"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latin typeface="Liberation Sans" pitchFamily="34"/>
                <a:ea typeface="Droid Sans Fallback" pitchFamily="2"/>
                <a:cs typeface="FreeSans" pitchFamily="2"/>
              </a:rPr>
              <a:t>Memory bandwidth: 288GB/s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A378F4-3A3C-4F4A-FAA0-55077AEEE653}"/>
              </a:ext>
            </a:extLst>
          </p:cNvPr>
          <p:cNvSpPr/>
          <p:nvPr/>
        </p:nvSpPr>
        <p:spPr>
          <a:xfrm>
            <a:off x="3763244" y="3898778"/>
            <a:ext cx="5143067" cy="995433"/>
          </a:xfrm>
          <a:custGeom>
            <a:avLst>
              <a:gd name="f0" fmla="val 6067"/>
              <a:gd name="f1" fmla="val -1083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pos = atomicAdd(Worklist.length, 1)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Worklist.items[pos] = edge.dst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4D982A4-FECF-4D3C-1A88-F24D52A8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23349E-F59A-42F1-888A-24911F9BAC44}" type="slidenum">
              <a:t>72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EE55917E-2E8B-E60B-59B2-FB5F4BE941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Reducing Atomics by Aggregation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550602-301E-76A8-CC21-A8EB8FC741CA}"/>
              </a:ext>
            </a:extLst>
          </p:cNvPr>
          <p:cNvSpPr/>
          <p:nvPr/>
        </p:nvSpPr>
        <p:spPr>
          <a:xfrm rot="5400000">
            <a:off x="3409393" y="3380977"/>
            <a:ext cx="3294921" cy="263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90" h="809">
                <a:moveTo>
                  <a:pt x="0" y="377"/>
                </a:moveTo>
                <a:cubicBezTo>
                  <a:pt x="2272" y="1892"/>
                  <a:pt x="7944" y="-1204"/>
                  <a:pt x="10090" y="56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3C66CD0-5166-64FC-DAE8-82EF04319BC9}"/>
              </a:ext>
            </a:extLst>
          </p:cNvPr>
          <p:cNvSpPr/>
          <p:nvPr/>
        </p:nvSpPr>
        <p:spPr>
          <a:xfrm>
            <a:off x="4841629" y="2174406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8A61C5A-9F4C-26E9-6C7C-F0C55563FF29}"/>
              </a:ext>
            </a:extLst>
          </p:cNvPr>
          <p:cNvSpPr/>
          <p:nvPr/>
        </p:nvSpPr>
        <p:spPr>
          <a:xfrm>
            <a:off x="5090487" y="4331177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D84DEC-F5C6-F591-AFA9-F9B36C2893FE}"/>
              </a:ext>
            </a:extLst>
          </p:cNvPr>
          <p:cNvSpPr/>
          <p:nvPr/>
        </p:nvSpPr>
        <p:spPr>
          <a:xfrm>
            <a:off x="5007533" y="3750508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3DA2F-F3ED-0EC4-8787-AB7CD6F75EA6}"/>
              </a:ext>
            </a:extLst>
          </p:cNvPr>
          <p:cNvSpPr/>
          <p:nvPr/>
        </p:nvSpPr>
        <p:spPr>
          <a:xfrm>
            <a:off x="4924582" y="3252791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2B97CC-E363-4063-5821-274720981810}"/>
              </a:ext>
            </a:extLst>
          </p:cNvPr>
          <p:cNvSpPr/>
          <p:nvPr/>
        </p:nvSpPr>
        <p:spPr>
          <a:xfrm>
            <a:off x="4841629" y="2672123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5A49A-F116-8187-4E62-1D428F6F445B}"/>
              </a:ext>
            </a:extLst>
          </p:cNvPr>
          <p:cNvSpPr txBox="1"/>
          <p:nvPr/>
        </p:nvSpPr>
        <p:spPr>
          <a:xfrm>
            <a:off x="2187142" y="3497077"/>
            <a:ext cx="170094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atomicAdd(..., 1)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97B8C-654E-8561-6F83-4761561BDD5C}"/>
              </a:ext>
            </a:extLst>
          </p:cNvPr>
          <p:cNvCxnSpPr>
            <a:stCxn id="9" idx="3"/>
            <a:endCxn id="4" idx="6"/>
          </p:cNvCxnSpPr>
          <p:nvPr/>
        </p:nvCxnSpPr>
        <p:spPr>
          <a:xfrm flipV="1">
            <a:off x="3888090" y="2381788"/>
            <a:ext cx="953539" cy="127692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C61097-CA52-F882-2650-93462AB135DF}"/>
              </a:ext>
            </a:extLst>
          </p:cNvPr>
          <p:cNvCxnSpPr>
            <a:stCxn id="9" idx="3"/>
            <a:endCxn id="8" idx="6"/>
          </p:cNvCxnSpPr>
          <p:nvPr/>
        </p:nvCxnSpPr>
        <p:spPr>
          <a:xfrm flipV="1">
            <a:off x="3888090" y="2879505"/>
            <a:ext cx="953539" cy="77921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E76DE1-4963-A105-48AB-243B33809180}"/>
              </a:ext>
            </a:extLst>
          </p:cNvPr>
          <p:cNvCxnSpPr>
            <a:stCxn id="9" idx="3"/>
            <a:endCxn id="7" idx="6"/>
          </p:cNvCxnSpPr>
          <p:nvPr/>
        </p:nvCxnSpPr>
        <p:spPr>
          <a:xfrm flipV="1">
            <a:off x="3888090" y="3460173"/>
            <a:ext cx="1036492" cy="1985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DA9E9-0572-B616-0B0E-0A5886334729}"/>
              </a:ext>
            </a:extLst>
          </p:cNvPr>
          <p:cNvCxnSpPr>
            <a:stCxn id="9" idx="3"/>
            <a:endCxn id="6" idx="6"/>
          </p:cNvCxnSpPr>
          <p:nvPr/>
        </p:nvCxnSpPr>
        <p:spPr>
          <a:xfrm>
            <a:off x="3888090" y="3658716"/>
            <a:ext cx="1119443" cy="2991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30F26-0674-9175-2DE6-7D61264727E8}"/>
              </a:ext>
            </a:extLst>
          </p:cNvPr>
          <p:cNvCxnSpPr>
            <a:stCxn id="9" idx="3"/>
            <a:endCxn id="5" idx="6"/>
          </p:cNvCxnSpPr>
          <p:nvPr/>
        </p:nvCxnSpPr>
        <p:spPr>
          <a:xfrm>
            <a:off x="3888090" y="3658716"/>
            <a:ext cx="1202397" cy="8798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90A3E3-A15D-B97E-8ECE-1C761E79F92B}"/>
              </a:ext>
            </a:extLst>
          </p:cNvPr>
          <p:cNvSpPr txBox="1"/>
          <p:nvPr/>
        </p:nvSpPr>
        <p:spPr>
          <a:xfrm>
            <a:off x="4588304" y="5276315"/>
            <a:ext cx="82833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587FC4-E30E-9EE7-B984-F8173474C976}"/>
              </a:ext>
            </a:extLst>
          </p:cNvPr>
          <p:cNvSpPr/>
          <p:nvPr/>
        </p:nvSpPr>
        <p:spPr>
          <a:xfrm rot="5400000">
            <a:off x="7557028" y="3298024"/>
            <a:ext cx="3294921" cy="263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90" h="809">
                <a:moveTo>
                  <a:pt x="0" y="377"/>
                </a:moveTo>
                <a:cubicBezTo>
                  <a:pt x="2272" y="1892"/>
                  <a:pt x="7944" y="-1204"/>
                  <a:pt x="10090" y="56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24F429-A3A1-2694-EAFC-41DCCEF933CB}"/>
              </a:ext>
            </a:extLst>
          </p:cNvPr>
          <p:cNvSpPr/>
          <p:nvPr/>
        </p:nvSpPr>
        <p:spPr>
          <a:xfrm>
            <a:off x="9293315" y="4248224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56912-74B3-5BF1-F001-73C5F577BEBE}"/>
              </a:ext>
            </a:extLst>
          </p:cNvPr>
          <p:cNvSpPr/>
          <p:nvPr/>
        </p:nvSpPr>
        <p:spPr>
          <a:xfrm>
            <a:off x="9210363" y="3667554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719E460-BC5E-82AE-B00C-179B9BD20DCF}"/>
              </a:ext>
            </a:extLst>
          </p:cNvPr>
          <p:cNvSpPr/>
          <p:nvPr/>
        </p:nvSpPr>
        <p:spPr>
          <a:xfrm>
            <a:off x="9127409" y="3169839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6995AD-A695-B896-DF8C-5ED814BB01D9}"/>
              </a:ext>
            </a:extLst>
          </p:cNvPr>
          <p:cNvSpPr/>
          <p:nvPr/>
        </p:nvSpPr>
        <p:spPr>
          <a:xfrm>
            <a:off x="9016698" y="2737440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14DDC3-9636-4774-BE82-41E1222E4704}"/>
              </a:ext>
            </a:extLst>
          </p:cNvPr>
          <p:cNvCxnSpPr>
            <a:endCxn id="20" idx="6"/>
          </p:cNvCxnSpPr>
          <p:nvPr/>
        </p:nvCxnSpPr>
        <p:spPr>
          <a:xfrm flipV="1">
            <a:off x="7235500" y="2853051"/>
            <a:ext cx="1781198" cy="7181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55A96-93C5-7CB7-B218-16E8E310AAAF}"/>
              </a:ext>
            </a:extLst>
          </p:cNvPr>
          <p:cNvCxnSpPr>
            <a:endCxn id="19" idx="6"/>
          </p:cNvCxnSpPr>
          <p:nvPr/>
        </p:nvCxnSpPr>
        <p:spPr>
          <a:xfrm flipV="1">
            <a:off x="7235499" y="3285450"/>
            <a:ext cx="1891910" cy="2857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9B947-46FE-E182-90EF-4E7BF5DD4FAF}"/>
              </a:ext>
            </a:extLst>
          </p:cNvPr>
          <p:cNvCxnSpPr>
            <a:endCxn id="18" idx="6"/>
          </p:cNvCxnSpPr>
          <p:nvPr/>
        </p:nvCxnSpPr>
        <p:spPr>
          <a:xfrm>
            <a:off x="7235500" y="3571213"/>
            <a:ext cx="1974863" cy="21195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B710F2-5880-AAD0-3A9F-731883B4CF41}"/>
              </a:ext>
            </a:extLst>
          </p:cNvPr>
          <p:cNvCxnSpPr>
            <a:endCxn id="17" idx="6"/>
          </p:cNvCxnSpPr>
          <p:nvPr/>
        </p:nvCxnSpPr>
        <p:spPr>
          <a:xfrm>
            <a:off x="7235500" y="3571213"/>
            <a:ext cx="2057816" cy="79262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4E94EC-16C7-05E2-5BD8-14A77BB472CC}"/>
              </a:ext>
            </a:extLst>
          </p:cNvPr>
          <p:cNvSpPr txBox="1"/>
          <p:nvPr/>
        </p:nvSpPr>
        <p:spPr>
          <a:xfrm>
            <a:off x="8746063" y="5276315"/>
            <a:ext cx="82833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F714AE-CCF4-370F-85D1-1729361C62CE}"/>
              </a:ext>
            </a:extLst>
          </p:cNvPr>
          <p:cNvSpPr txBox="1"/>
          <p:nvPr/>
        </p:nvSpPr>
        <p:spPr>
          <a:xfrm>
            <a:off x="6520605" y="3418697"/>
            <a:ext cx="64969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Write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4C94-4A87-C4CF-58F7-D26271069440}"/>
              </a:ext>
            </a:extLst>
          </p:cNvPr>
          <p:cNvSpPr txBox="1"/>
          <p:nvPr/>
        </p:nvSpPr>
        <p:spPr>
          <a:xfrm>
            <a:off x="6101596" y="2124112"/>
            <a:ext cx="170094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atomicAdd(..., </a:t>
            </a:r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5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)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22B4CF-8939-E6B0-C5D4-741B8B9267CA}"/>
              </a:ext>
            </a:extLst>
          </p:cNvPr>
          <p:cNvSpPr/>
          <p:nvPr/>
        </p:nvSpPr>
        <p:spPr>
          <a:xfrm>
            <a:off x="8989264" y="2073818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CD5B49-F028-9B44-5E07-5947236AF947}"/>
              </a:ext>
            </a:extLst>
          </p:cNvPr>
          <p:cNvCxnSpPr>
            <a:stCxn id="27" idx="3"/>
            <a:endCxn id="28" idx="6"/>
          </p:cNvCxnSpPr>
          <p:nvPr/>
        </p:nvCxnSpPr>
        <p:spPr>
          <a:xfrm flipV="1">
            <a:off x="7802544" y="2281200"/>
            <a:ext cx="1186720" cy="455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107B6A0-0287-54AE-0DEE-C64B3740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709740-053D-464A-8D6C-6CDA122C2305}" type="slidenum">
              <a:t>73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CC8DDDB3-0EF9-F96D-AC73-B72BB18B4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Conditional Pushes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37CA-DFF4-25E7-110A-9D14508AD9BC}"/>
              </a:ext>
            </a:extLst>
          </p:cNvPr>
          <p:cNvSpPr txBox="1"/>
          <p:nvPr/>
        </p:nvSpPr>
        <p:spPr>
          <a:xfrm>
            <a:off x="4216544" y="1598636"/>
            <a:ext cx="3669436" cy="61746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9A415F4-9C48-61DF-9480-776105BF75CF}"/>
              </a:ext>
            </a:extLst>
          </p:cNvPr>
          <p:cNvSpPr/>
          <p:nvPr/>
        </p:nvSpPr>
        <p:spPr>
          <a:xfrm rot="5400000">
            <a:off x="3576656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70E855-FFDC-A942-44F3-5044F720B9DF}"/>
              </a:ext>
            </a:extLst>
          </p:cNvPr>
          <p:cNvSpPr/>
          <p:nvPr/>
        </p:nvSpPr>
        <p:spPr>
          <a:xfrm rot="5400000">
            <a:off x="7682863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A3F9D4-773E-26FA-A68A-E48F19B1A14A}"/>
              </a:ext>
            </a:extLst>
          </p:cNvPr>
          <p:cNvSpPr/>
          <p:nvPr/>
        </p:nvSpPr>
        <p:spPr>
          <a:xfrm rot="5400000">
            <a:off x="7154934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A0C1D8-2838-9A5A-A6C8-18F41ED5A853}"/>
              </a:ext>
            </a:extLst>
          </p:cNvPr>
          <p:cNvSpPr/>
          <p:nvPr/>
        </p:nvSpPr>
        <p:spPr>
          <a:xfrm rot="5400000">
            <a:off x="6605805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6DA3F4-5435-79FE-7BE3-9DFD381BBDE6}"/>
              </a:ext>
            </a:extLst>
          </p:cNvPr>
          <p:cNvSpPr/>
          <p:nvPr/>
        </p:nvSpPr>
        <p:spPr>
          <a:xfrm rot="5400000">
            <a:off x="3027112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B489A7-DA5A-3AD7-B882-0BF8180CFCC1}"/>
              </a:ext>
            </a:extLst>
          </p:cNvPr>
          <p:cNvSpPr/>
          <p:nvPr/>
        </p:nvSpPr>
        <p:spPr>
          <a:xfrm rot="5400000">
            <a:off x="4125785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4F8695-57C5-26C9-6D30-7F6426FBCC21}"/>
              </a:ext>
            </a:extLst>
          </p:cNvPr>
          <p:cNvSpPr/>
          <p:nvPr/>
        </p:nvSpPr>
        <p:spPr>
          <a:xfrm rot="5400000">
            <a:off x="4675331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AA0E1F-D174-C1E7-598F-940635E82299}"/>
              </a:ext>
            </a:extLst>
          </p:cNvPr>
          <p:cNvSpPr/>
          <p:nvPr/>
        </p:nvSpPr>
        <p:spPr>
          <a:xfrm rot="5400000">
            <a:off x="6056260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D7724-49CB-8A8B-B386-D0CE34562B0D}"/>
              </a:ext>
            </a:extLst>
          </p:cNvPr>
          <p:cNvSpPr txBox="1"/>
          <p:nvPr/>
        </p:nvSpPr>
        <p:spPr>
          <a:xfrm>
            <a:off x="6334778" y="3715237"/>
            <a:ext cx="33935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608A7C-E8E0-BD3D-2F38-657D5488432B}"/>
              </a:ext>
            </a:extLst>
          </p:cNvPr>
          <p:cNvSpPr/>
          <p:nvPr/>
        </p:nvSpPr>
        <p:spPr>
          <a:xfrm>
            <a:off x="4095054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2D85A7-4E85-21A5-B522-E801537F1053}"/>
              </a:ext>
            </a:extLst>
          </p:cNvPr>
          <p:cNvSpPr/>
          <p:nvPr/>
        </p:nvSpPr>
        <p:spPr>
          <a:xfrm>
            <a:off x="5754109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3B8803-3804-EDFC-BD1C-D056041F9496}"/>
              </a:ext>
            </a:extLst>
          </p:cNvPr>
          <p:cNvSpPr/>
          <p:nvPr/>
        </p:nvSpPr>
        <p:spPr>
          <a:xfrm>
            <a:off x="7696638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8E1625-E157-5253-F06E-A59417CF38C6}"/>
              </a:ext>
            </a:extLst>
          </p:cNvPr>
          <p:cNvSpPr/>
          <p:nvPr/>
        </p:nvSpPr>
        <p:spPr>
          <a:xfrm>
            <a:off x="8823359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7C0EE9-27D5-CD82-D85E-1FC1EA0258DB}"/>
              </a:ext>
            </a:extLst>
          </p:cNvPr>
          <p:cNvSpPr/>
          <p:nvPr/>
        </p:nvSpPr>
        <p:spPr>
          <a:xfrm>
            <a:off x="5216876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F9A9DF-D3D4-77DA-EE97-1694915E57C3}"/>
              </a:ext>
            </a:extLst>
          </p:cNvPr>
          <p:cNvSpPr/>
          <p:nvPr/>
        </p:nvSpPr>
        <p:spPr>
          <a:xfrm>
            <a:off x="4675723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D9E056-7701-9942-B2B1-F23DE8B42A19}"/>
              </a:ext>
            </a:extLst>
          </p:cNvPr>
          <p:cNvSpPr/>
          <p:nvPr/>
        </p:nvSpPr>
        <p:spPr>
          <a:xfrm>
            <a:off x="7147322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E04472-0A2E-31D7-8BEB-EA1E8B3106C6}"/>
              </a:ext>
            </a:extLst>
          </p:cNvPr>
          <p:cNvSpPr/>
          <p:nvPr/>
        </p:nvSpPr>
        <p:spPr>
          <a:xfrm>
            <a:off x="5754109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F8676E0-FD95-C1CF-872D-BBF053AA6CED}"/>
              </a:ext>
            </a:extLst>
          </p:cNvPr>
          <p:cNvSpPr/>
          <p:nvPr/>
        </p:nvSpPr>
        <p:spPr>
          <a:xfrm>
            <a:off x="7696638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23BB6C-CA2E-FE0B-31D8-C86356B00E0D}"/>
              </a:ext>
            </a:extLst>
          </p:cNvPr>
          <p:cNvSpPr/>
          <p:nvPr/>
        </p:nvSpPr>
        <p:spPr>
          <a:xfrm>
            <a:off x="8325643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D2B312-CA2A-92ED-B170-E8BB503B760C}"/>
              </a:ext>
            </a:extLst>
          </p:cNvPr>
          <p:cNvSpPr/>
          <p:nvPr/>
        </p:nvSpPr>
        <p:spPr>
          <a:xfrm>
            <a:off x="5272069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6FD4C-9453-43B3-F74A-CA8DA75D7FF7}"/>
              </a:ext>
            </a:extLst>
          </p:cNvPr>
          <p:cNvSpPr/>
          <p:nvPr/>
        </p:nvSpPr>
        <p:spPr>
          <a:xfrm>
            <a:off x="580930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5B35DB-9A40-83B0-9439-B085DDFBC7D9}"/>
              </a:ext>
            </a:extLst>
          </p:cNvPr>
          <p:cNvSpPr/>
          <p:nvPr/>
        </p:nvSpPr>
        <p:spPr>
          <a:xfrm>
            <a:off x="887855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F863B55-E6C6-0DFE-775F-28B96BAD4475}"/>
              </a:ext>
            </a:extLst>
          </p:cNvPr>
          <p:cNvSpPr/>
          <p:nvPr/>
        </p:nvSpPr>
        <p:spPr>
          <a:xfrm>
            <a:off x="775183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B0FAE6-292A-DC06-4B5A-85CE35422135}"/>
              </a:ext>
            </a:extLst>
          </p:cNvPr>
          <p:cNvSpPr/>
          <p:nvPr/>
        </p:nvSpPr>
        <p:spPr>
          <a:xfrm>
            <a:off x="5809302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9E3AEE4-1A32-5937-F5CF-F844E26C9007}"/>
              </a:ext>
            </a:extLst>
          </p:cNvPr>
          <p:cNvSpPr/>
          <p:nvPr/>
        </p:nvSpPr>
        <p:spPr>
          <a:xfrm>
            <a:off x="7202515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CBEBD6-6531-BE18-BC89-C63EA1F3AE13}"/>
              </a:ext>
            </a:extLst>
          </p:cNvPr>
          <p:cNvSpPr/>
          <p:nvPr/>
        </p:nvSpPr>
        <p:spPr>
          <a:xfrm>
            <a:off x="7751832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76CFC9-AFD1-AF68-16C3-8C6D6AF288C3}"/>
              </a:ext>
            </a:extLst>
          </p:cNvPr>
          <p:cNvSpPr/>
          <p:nvPr/>
        </p:nvSpPr>
        <p:spPr>
          <a:xfrm>
            <a:off x="8380836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C247312-3496-8276-F83D-626981B873EB}"/>
              </a:ext>
            </a:extLst>
          </p:cNvPr>
          <p:cNvSpPr/>
          <p:nvPr/>
        </p:nvSpPr>
        <p:spPr>
          <a:xfrm>
            <a:off x="2933716" y="2737440"/>
            <a:ext cx="0" cy="2239722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C06B0-5FFA-4C89-F6F4-1610E0870A60}"/>
              </a:ext>
            </a:extLst>
          </p:cNvPr>
          <p:cNvSpPr txBox="1"/>
          <p:nvPr/>
        </p:nvSpPr>
        <p:spPr>
          <a:xfrm>
            <a:off x="2601904" y="5060116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228CE4FC-2DD9-FCAD-838A-CBE307C5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2DD57-A1E0-4CCB-984D-3E7CB6B90008}" type="slidenum">
              <a:t>74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FC39F38-32CE-BB5D-C587-D61590EB43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Aggregation in GPUs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D2B0-042B-CE8E-B611-9603088748B5}"/>
              </a:ext>
            </a:extLst>
          </p:cNvPr>
          <p:cNvSpPr txBox="1"/>
          <p:nvPr/>
        </p:nvSpPr>
        <p:spPr>
          <a:xfrm>
            <a:off x="4673675" y="3717850"/>
            <a:ext cx="2844083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Intra-Thread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B6BFEA-3C3E-F455-E930-8BABC0AB8F60}"/>
              </a:ext>
            </a:extLst>
          </p:cNvPr>
          <p:cNvGrpSpPr/>
          <p:nvPr/>
        </p:nvGrpSpPr>
        <p:grpSpPr>
          <a:xfrm>
            <a:off x="2814839" y="4288394"/>
            <a:ext cx="2195624" cy="1230860"/>
            <a:chOff x="1423440" y="4727159"/>
            <a:chExt cx="2420269" cy="135679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59853B9-0D2C-4CD2-9915-038D94CF0A8F}"/>
                </a:ext>
              </a:extLst>
            </p:cNvPr>
            <p:cNvSpPr/>
            <p:nvPr/>
          </p:nvSpPr>
          <p:spPr>
            <a:xfrm rot="5400000">
              <a:off x="1328409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6DDAFE-E64D-ACA5-3C2B-B1EDC862EB9B}"/>
                </a:ext>
              </a:extLst>
            </p:cNvPr>
            <p:cNvSpPr/>
            <p:nvPr/>
          </p:nvSpPr>
          <p:spPr>
            <a:xfrm rot="5400000">
              <a:off x="309587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EF055-FFB9-4462-34E2-0B47CB06B238}"/>
                </a:ext>
              </a:extLst>
            </p:cNvPr>
            <p:cNvSpPr/>
            <p:nvPr/>
          </p:nvSpPr>
          <p:spPr>
            <a:xfrm rot="5400000">
              <a:off x="286863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DE82F6-FF62-FB08-6ECC-36E9C5D0342B}"/>
                </a:ext>
              </a:extLst>
            </p:cNvPr>
            <p:cNvSpPr/>
            <p:nvPr/>
          </p:nvSpPr>
          <p:spPr>
            <a:xfrm rot="5400000">
              <a:off x="2632267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5AAA7F-6684-1DE0-C14F-FD02B17C687D}"/>
                </a:ext>
              </a:extLst>
            </p:cNvPr>
            <p:cNvSpPr/>
            <p:nvPr/>
          </p:nvSpPr>
          <p:spPr>
            <a:xfrm rot="5400000">
              <a:off x="1091865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CE75E55-1E40-6A91-E1CE-0E30B6A06E4A}"/>
                </a:ext>
              </a:extLst>
            </p:cNvPr>
            <p:cNvSpPr/>
            <p:nvPr/>
          </p:nvSpPr>
          <p:spPr>
            <a:xfrm rot="5400000">
              <a:off x="1564775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CB2CCA-78EB-C26A-71F3-63CABA2C7719}"/>
                </a:ext>
              </a:extLst>
            </p:cNvPr>
            <p:cNvSpPr/>
            <p:nvPr/>
          </p:nvSpPr>
          <p:spPr>
            <a:xfrm rot="5400000">
              <a:off x="1801319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E81A19-F0B3-EA95-A42D-EFB47D8E722F}"/>
                </a:ext>
              </a:extLst>
            </p:cNvPr>
            <p:cNvSpPr/>
            <p:nvPr/>
          </p:nvSpPr>
          <p:spPr>
            <a:xfrm rot="5400000">
              <a:off x="239572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BE48A-7632-75BC-F128-81FC934D7FE3}"/>
                </a:ext>
              </a:extLst>
            </p:cNvPr>
            <p:cNvSpPr txBox="1"/>
            <p:nvPr/>
          </p:nvSpPr>
          <p:spPr>
            <a:xfrm>
              <a:off x="2485080" y="5057279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01AB77-67D9-A96E-007F-C3C971CEF492}"/>
                </a:ext>
              </a:extLst>
            </p:cNvPr>
            <p:cNvSpPr txBox="1"/>
            <p:nvPr/>
          </p:nvSpPr>
          <p:spPr>
            <a:xfrm>
              <a:off x="1423440" y="5727600"/>
              <a:ext cx="310113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515F20-97AD-8522-B9EE-14E384A711F4}"/>
                </a:ext>
              </a:extLst>
            </p:cNvPr>
            <p:cNvSpPr txBox="1"/>
            <p:nvPr/>
          </p:nvSpPr>
          <p:spPr>
            <a:xfrm>
              <a:off x="3405240" y="572760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31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7320F8-EAC1-E61F-264D-4F7F7AAE5938}"/>
              </a:ext>
            </a:extLst>
          </p:cNvPr>
          <p:cNvSpPr/>
          <p:nvPr/>
        </p:nvSpPr>
        <p:spPr>
          <a:xfrm rot="5400000">
            <a:off x="4968352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727E83-A931-619F-A6FA-0FFCC420C3D1}"/>
              </a:ext>
            </a:extLst>
          </p:cNvPr>
          <p:cNvSpPr/>
          <p:nvPr/>
        </p:nvSpPr>
        <p:spPr>
          <a:xfrm rot="5400000">
            <a:off x="6571763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F0894-B1BC-1AE0-1AA0-1B74B9C449EC}"/>
              </a:ext>
            </a:extLst>
          </p:cNvPr>
          <p:cNvSpPr/>
          <p:nvPr/>
        </p:nvSpPr>
        <p:spPr>
          <a:xfrm rot="5400000">
            <a:off x="6365615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61B20B-EAE4-2688-9005-B5DB198D83BD}"/>
              </a:ext>
            </a:extLst>
          </p:cNvPr>
          <p:cNvSpPr/>
          <p:nvPr/>
        </p:nvSpPr>
        <p:spPr>
          <a:xfrm rot="5400000">
            <a:off x="615118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B8907C-4B8D-847A-115C-A72CEEF07E83}"/>
              </a:ext>
            </a:extLst>
          </p:cNvPr>
          <p:cNvSpPr/>
          <p:nvPr/>
        </p:nvSpPr>
        <p:spPr>
          <a:xfrm rot="5400000">
            <a:off x="4753764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49030B-8A3C-C6EE-4E35-2A02371D3B44}"/>
              </a:ext>
            </a:extLst>
          </p:cNvPr>
          <p:cNvSpPr/>
          <p:nvPr/>
        </p:nvSpPr>
        <p:spPr>
          <a:xfrm rot="5400000">
            <a:off x="518277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5FEAA7-9297-05C2-CFE4-8BDDC9469754}"/>
              </a:ext>
            </a:extLst>
          </p:cNvPr>
          <p:cNvSpPr/>
          <p:nvPr/>
        </p:nvSpPr>
        <p:spPr>
          <a:xfrm rot="5400000">
            <a:off x="5397368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8BFEB0-B35E-9568-FA61-C1429A2E42C3}"/>
              </a:ext>
            </a:extLst>
          </p:cNvPr>
          <p:cNvSpPr/>
          <p:nvPr/>
        </p:nvSpPr>
        <p:spPr>
          <a:xfrm rot="5400000">
            <a:off x="593659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6124A-42B8-6FAE-323B-E39049D7FB91}"/>
              </a:ext>
            </a:extLst>
          </p:cNvPr>
          <p:cNvSpPr txBox="1"/>
          <p:nvPr/>
        </p:nvSpPr>
        <p:spPr>
          <a:xfrm>
            <a:off x="6017663" y="4836731"/>
            <a:ext cx="397643" cy="40349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B000D-D011-C63C-570E-1E5476E656E7}"/>
              </a:ext>
            </a:extLst>
          </p:cNvPr>
          <p:cNvSpPr txBox="1"/>
          <p:nvPr/>
        </p:nvSpPr>
        <p:spPr>
          <a:xfrm>
            <a:off x="5054562" y="54448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2875D-6648-9824-61F8-3E356E937C80}"/>
              </a:ext>
            </a:extLst>
          </p:cNvPr>
          <p:cNvSpPr txBox="1"/>
          <p:nvPr/>
        </p:nvSpPr>
        <p:spPr>
          <a:xfrm>
            <a:off x="6852415" y="54448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DD070-F9F1-1D0D-92FD-D28E5A41FFA3}"/>
              </a:ext>
            </a:extLst>
          </p:cNvPr>
          <p:cNvSpPr txBox="1"/>
          <p:nvPr/>
        </p:nvSpPr>
        <p:spPr>
          <a:xfrm>
            <a:off x="5191331" y="1493150"/>
            <a:ext cx="1691202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Intra-Warp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3982B2D-02C0-8F0E-945B-446C3FB5020F}"/>
              </a:ext>
            </a:extLst>
          </p:cNvPr>
          <p:cNvSpPr/>
          <p:nvPr/>
        </p:nvSpPr>
        <p:spPr>
          <a:xfrm rot="5400000">
            <a:off x="4913813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EFE596-B5F7-B4B6-B944-E851A8EC385B}"/>
              </a:ext>
            </a:extLst>
          </p:cNvPr>
          <p:cNvSpPr/>
          <p:nvPr/>
        </p:nvSpPr>
        <p:spPr>
          <a:xfrm rot="5400000">
            <a:off x="6517223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DB1068-1D6B-709E-5B85-FF4A382ABE71}"/>
              </a:ext>
            </a:extLst>
          </p:cNvPr>
          <p:cNvSpPr/>
          <p:nvPr/>
        </p:nvSpPr>
        <p:spPr>
          <a:xfrm rot="5400000">
            <a:off x="6311075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B9BD0E1-D4F0-3892-5A3D-A69642E97844}"/>
              </a:ext>
            </a:extLst>
          </p:cNvPr>
          <p:cNvSpPr/>
          <p:nvPr/>
        </p:nvSpPr>
        <p:spPr>
          <a:xfrm rot="5400000">
            <a:off x="6096649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36C542-2321-E87A-FC1C-D9A92A12B5C8}"/>
              </a:ext>
            </a:extLst>
          </p:cNvPr>
          <p:cNvSpPr/>
          <p:nvPr/>
        </p:nvSpPr>
        <p:spPr>
          <a:xfrm rot="5400000">
            <a:off x="4699224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4975055-59A4-84FD-75FE-271ABCCEE266}"/>
              </a:ext>
            </a:extLst>
          </p:cNvPr>
          <p:cNvSpPr/>
          <p:nvPr/>
        </p:nvSpPr>
        <p:spPr>
          <a:xfrm rot="5400000">
            <a:off x="5128240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25262C9-5FC0-6001-8257-7665A8F34683}"/>
              </a:ext>
            </a:extLst>
          </p:cNvPr>
          <p:cNvSpPr/>
          <p:nvPr/>
        </p:nvSpPr>
        <p:spPr>
          <a:xfrm rot="5400000">
            <a:off x="5342828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9935CB-C9AA-1D24-E934-E30C2A476000}"/>
              </a:ext>
            </a:extLst>
          </p:cNvPr>
          <p:cNvSpPr/>
          <p:nvPr/>
        </p:nvSpPr>
        <p:spPr>
          <a:xfrm rot="5400000">
            <a:off x="5882060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E5196C-1F0D-5F3F-92BA-5023B2B94F4F}"/>
              </a:ext>
            </a:extLst>
          </p:cNvPr>
          <p:cNvSpPr txBox="1"/>
          <p:nvPr/>
        </p:nvSpPr>
        <p:spPr>
          <a:xfrm>
            <a:off x="5963123" y="2387014"/>
            <a:ext cx="397643" cy="40349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754FB1-7C32-CB1F-90FB-4975A5D8F2E7}"/>
              </a:ext>
            </a:extLst>
          </p:cNvPr>
          <p:cNvSpPr txBox="1"/>
          <p:nvPr/>
        </p:nvSpPr>
        <p:spPr>
          <a:xfrm>
            <a:off x="5000023" y="3003933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978A07-561E-1111-7DD9-8A0764D85907}"/>
              </a:ext>
            </a:extLst>
          </p:cNvPr>
          <p:cNvSpPr txBox="1"/>
          <p:nvPr/>
        </p:nvSpPr>
        <p:spPr>
          <a:xfrm>
            <a:off x="6797876" y="30039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31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E03390-B169-81B4-243E-6070BB0BA989}"/>
              </a:ext>
            </a:extLst>
          </p:cNvPr>
          <p:cNvGrpSpPr/>
          <p:nvPr/>
        </p:nvGrpSpPr>
        <p:grpSpPr>
          <a:xfrm>
            <a:off x="7295593" y="4336076"/>
            <a:ext cx="2524695" cy="1230859"/>
            <a:chOff x="6362640" y="4779720"/>
            <a:chExt cx="2783008" cy="135679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CF4E87F-CE17-23FD-C10B-48BA7E1CDABD}"/>
                </a:ext>
              </a:extLst>
            </p:cNvPr>
            <p:cNvSpPr/>
            <p:nvPr/>
          </p:nvSpPr>
          <p:spPr>
            <a:xfrm rot="5400000">
              <a:off x="6267609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BBEEEA-39C9-351E-77C3-7978C82C55A7}"/>
                </a:ext>
              </a:extLst>
            </p:cNvPr>
            <p:cNvSpPr/>
            <p:nvPr/>
          </p:nvSpPr>
          <p:spPr>
            <a:xfrm rot="5400000">
              <a:off x="803507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79DFEEE-9B5D-D0E5-A776-06E0C6363E2E}"/>
                </a:ext>
              </a:extLst>
            </p:cNvPr>
            <p:cNvSpPr/>
            <p:nvPr/>
          </p:nvSpPr>
          <p:spPr>
            <a:xfrm rot="5400000">
              <a:off x="780783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8EF2972-D922-AA44-FEF6-85B0FC99ACE8}"/>
                </a:ext>
              </a:extLst>
            </p:cNvPr>
            <p:cNvSpPr/>
            <p:nvPr/>
          </p:nvSpPr>
          <p:spPr>
            <a:xfrm rot="5400000">
              <a:off x="7571467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AC75B4-6B32-2DA4-46FB-35118889C338}"/>
                </a:ext>
              </a:extLst>
            </p:cNvPr>
            <p:cNvSpPr/>
            <p:nvPr/>
          </p:nvSpPr>
          <p:spPr>
            <a:xfrm rot="5400000">
              <a:off x="6031065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16752E1-D4F4-2A75-6922-2FCCA390F681}"/>
                </a:ext>
              </a:extLst>
            </p:cNvPr>
            <p:cNvSpPr/>
            <p:nvPr/>
          </p:nvSpPr>
          <p:spPr>
            <a:xfrm rot="5400000">
              <a:off x="6503975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480BE3-96C9-F2E3-F9DC-D30DEFDA25CE}"/>
                </a:ext>
              </a:extLst>
            </p:cNvPr>
            <p:cNvSpPr/>
            <p:nvPr/>
          </p:nvSpPr>
          <p:spPr>
            <a:xfrm rot="5400000">
              <a:off x="6740519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BE21C-66E6-01F1-9C4C-578F8D0DB0E3}"/>
                </a:ext>
              </a:extLst>
            </p:cNvPr>
            <p:cNvSpPr/>
            <p:nvPr/>
          </p:nvSpPr>
          <p:spPr>
            <a:xfrm rot="5400000">
              <a:off x="733492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CEF2B2-27DD-3470-7CF8-C934B11D2847}"/>
                </a:ext>
              </a:extLst>
            </p:cNvPr>
            <p:cNvSpPr txBox="1"/>
            <p:nvPr/>
          </p:nvSpPr>
          <p:spPr>
            <a:xfrm>
              <a:off x="7424280" y="5109840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70EAC2-3131-C047-DF57-9F9E2EAFF445}"/>
                </a:ext>
              </a:extLst>
            </p:cNvPr>
            <p:cNvSpPr txBox="1"/>
            <p:nvPr/>
          </p:nvSpPr>
          <p:spPr>
            <a:xfrm>
              <a:off x="6362640" y="578016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64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BE10C6-AE41-4B23-A852-690C9B8EAF9B}"/>
                </a:ext>
              </a:extLst>
            </p:cNvPr>
            <p:cNvSpPr txBox="1"/>
            <p:nvPr/>
          </p:nvSpPr>
          <p:spPr>
            <a:xfrm>
              <a:off x="8344440" y="578016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95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2D359D-5C41-E63E-44E1-561805AAC204}"/>
                </a:ext>
              </a:extLst>
            </p:cNvPr>
            <p:cNvSpPr txBox="1"/>
            <p:nvPr/>
          </p:nvSpPr>
          <p:spPr>
            <a:xfrm>
              <a:off x="8707320" y="5120639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6DEB2AF-F6E6-F551-A293-69A5E0CEF220}"/>
              </a:ext>
            </a:extLst>
          </p:cNvPr>
          <p:cNvSpPr/>
          <p:nvPr/>
        </p:nvSpPr>
        <p:spPr>
          <a:xfrm>
            <a:off x="2767810" y="5723737"/>
            <a:ext cx="6719169" cy="829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97E6E6-8104-407C-04A1-AF19C7B8B9B8}"/>
              </a:ext>
            </a:extLst>
          </p:cNvPr>
          <p:cNvSpPr txBox="1"/>
          <p:nvPr/>
        </p:nvSpPr>
        <p:spPr>
          <a:xfrm>
            <a:off x="6711331" y="6055548"/>
            <a:ext cx="292288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Barrier required, so trickier to 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aggregate in conditionals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8764C0-1369-A22D-264C-DECD2ABF0E37}"/>
              </a:ext>
            </a:extLst>
          </p:cNvPr>
          <p:cNvCxnSpPr>
            <a:stCxn id="53" idx="1"/>
          </p:cNvCxnSpPr>
          <p:nvPr/>
        </p:nvCxnSpPr>
        <p:spPr>
          <a:xfrm flipH="1" flipV="1">
            <a:off x="6127396" y="5806689"/>
            <a:ext cx="583935" cy="53091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DDE1A36-DFF9-A761-9FC1-3282F16175D7}"/>
              </a:ext>
            </a:extLst>
          </p:cNvPr>
          <p:cNvSpPr/>
          <p:nvPr/>
        </p:nvSpPr>
        <p:spPr>
          <a:xfrm>
            <a:off x="5007861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EE775F1-91D9-B8C9-3D9C-72A41AC0F148}"/>
              </a:ext>
            </a:extLst>
          </p:cNvPr>
          <p:cNvSpPr/>
          <p:nvPr/>
        </p:nvSpPr>
        <p:spPr>
          <a:xfrm>
            <a:off x="5255738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778C9EF-7125-772B-E9B7-C8CDAE9ED1B3}"/>
              </a:ext>
            </a:extLst>
          </p:cNvPr>
          <p:cNvSpPr/>
          <p:nvPr/>
        </p:nvSpPr>
        <p:spPr>
          <a:xfrm>
            <a:off x="5684872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64FD5E9-2D41-332F-7EB8-DF3E65296F78}"/>
              </a:ext>
            </a:extLst>
          </p:cNvPr>
          <p:cNvSpPr/>
          <p:nvPr/>
        </p:nvSpPr>
        <p:spPr>
          <a:xfrm>
            <a:off x="6908261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05D73F2-D421-DC99-4714-057A1D41E04D}"/>
              </a:ext>
            </a:extLst>
          </p:cNvPr>
          <p:cNvSpPr/>
          <p:nvPr/>
        </p:nvSpPr>
        <p:spPr>
          <a:xfrm>
            <a:off x="6487619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AE67633-CFBD-116E-3DE1-843869ECE595}"/>
              </a:ext>
            </a:extLst>
          </p:cNvPr>
          <p:cNvSpPr/>
          <p:nvPr/>
        </p:nvSpPr>
        <p:spPr>
          <a:xfrm>
            <a:off x="2933715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CCEDCB0-CBB7-BC6B-F3AF-AE7EA35B131E}"/>
              </a:ext>
            </a:extLst>
          </p:cNvPr>
          <p:cNvSpPr/>
          <p:nvPr/>
        </p:nvSpPr>
        <p:spPr>
          <a:xfrm>
            <a:off x="3348480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5562D90-30B6-D649-E145-73450553D3F6}"/>
              </a:ext>
            </a:extLst>
          </p:cNvPr>
          <p:cNvSpPr/>
          <p:nvPr/>
        </p:nvSpPr>
        <p:spPr>
          <a:xfrm>
            <a:off x="4095381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EA00632-0E12-0EFE-9583-82485D3F66A3}"/>
              </a:ext>
            </a:extLst>
          </p:cNvPr>
          <p:cNvSpPr/>
          <p:nvPr/>
        </p:nvSpPr>
        <p:spPr>
          <a:xfrm>
            <a:off x="5173766" y="4949730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07285C9-0C19-933F-D375-1A0AE4A982BF}"/>
              </a:ext>
            </a:extLst>
          </p:cNvPr>
          <p:cNvSpPr/>
          <p:nvPr/>
        </p:nvSpPr>
        <p:spPr>
          <a:xfrm>
            <a:off x="6583962" y="4977162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0F4F17-7C07-1F71-6C80-12D061918CBE}"/>
              </a:ext>
            </a:extLst>
          </p:cNvPr>
          <p:cNvSpPr/>
          <p:nvPr/>
        </p:nvSpPr>
        <p:spPr>
          <a:xfrm>
            <a:off x="7600623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E68CA3-AA23-7BEA-316C-0E3333A12683}"/>
              </a:ext>
            </a:extLst>
          </p:cNvPr>
          <p:cNvSpPr/>
          <p:nvPr/>
        </p:nvSpPr>
        <p:spPr>
          <a:xfrm>
            <a:off x="8574501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097E9CF-BD84-17C2-7670-E2E68F1DEA73}"/>
              </a:ext>
            </a:extLst>
          </p:cNvPr>
          <p:cNvSpPr/>
          <p:nvPr/>
        </p:nvSpPr>
        <p:spPr>
          <a:xfrm>
            <a:off x="9257064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8ACC21C-75DF-F261-0AEC-FE89C2CA3DBC}"/>
              </a:ext>
            </a:extLst>
          </p:cNvPr>
          <p:cNvSpPr/>
          <p:nvPr/>
        </p:nvSpPr>
        <p:spPr>
          <a:xfrm>
            <a:off x="6998399" y="4977162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F2DBFB-BD69-DC86-A7B0-59CB4A7A93DA}"/>
              </a:ext>
            </a:extLst>
          </p:cNvPr>
          <p:cNvSpPr txBox="1"/>
          <p:nvPr/>
        </p:nvSpPr>
        <p:spPr>
          <a:xfrm>
            <a:off x="7808984" y="2322676"/>
            <a:ext cx="201558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Lockstep execution,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easily aggregated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09A179B-93E2-8A45-625F-B4C3659D183D}"/>
              </a:ext>
            </a:extLst>
          </p:cNvPr>
          <p:cNvCxnSpPr>
            <a:stCxn id="69" idx="1"/>
            <a:endCxn id="58" idx="10"/>
          </p:cNvCxnSpPr>
          <p:nvPr/>
        </p:nvCxnSpPr>
        <p:spPr>
          <a:xfrm flipH="1" flipV="1">
            <a:off x="7073840" y="2583619"/>
            <a:ext cx="735144" cy="2111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21722-F297-2943-8636-AFDB3A84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D36F6F-012E-4F98-952E-A0EA4311F61F}" type="slidenum">
              <a:t>75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EC2D3BD0-BA0F-15C0-F654-E09FF8CD52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Warp-level Aggregation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994AA-5478-9E4B-95EB-302CF1B12DEF}"/>
              </a:ext>
            </a:extLst>
          </p:cNvPr>
          <p:cNvSpPr txBox="1"/>
          <p:nvPr/>
        </p:nvSpPr>
        <p:spPr>
          <a:xfrm>
            <a:off x="2695636" y="2270096"/>
            <a:ext cx="8474854" cy="1955007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bfs_kernel(graph,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...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Worklist.reserve_warp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i="1">
                <a:latin typeface="Fira Mono" pitchFamily="17"/>
                <a:ea typeface="Droid Sans Fallback" pitchFamily="2"/>
                <a:cs typeface="FreeSans" pitchFamily="2"/>
              </a:rPr>
              <a:t>1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edge.dst)		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CBA7AB-EB44-130B-3613-B5CBFA23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E5A8AA-93D3-4EF7-8307-575072A51654}" type="slidenum">
              <a:t>76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F6E9D3E-91F9-98E5-5F68-B37204F393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Inside </a:t>
            </a:r>
            <a:r>
              <a:rPr lang="en-US">
                <a:latin typeface="Fira Mono" pitchFamily="33"/>
              </a:rPr>
              <a:t>reserve_warp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E72BB2-867C-F08F-9FD4-69F51982F451}"/>
              </a:ext>
            </a:extLst>
          </p:cNvPr>
          <p:cNvGraphicFramePr>
            <a:graphicFrameLocks noGrp="1"/>
          </p:cNvGraphicFramePr>
          <p:nvPr/>
        </p:nvGraphicFramePr>
        <p:xfrm>
          <a:off x="3804393" y="3716870"/>
          <a:ext cx="4604529" cy="663622"/>
        </p:xfrm>
        <a:graphic>
          <a:graphicData uri="http://schemas.openxmlformats.org/drawingml/2006/table">
            <a:tbl>
              <a:tblPr firstRow="1"/>
              <a:tblGrid>
                <a:gridCol w="575444">
                  <a:extLst>
                    <a:ext uri="{9D8B030D-6E8A-4147-A177-3AD203B41FA5}">
                      <a16:colId xmlns:a16="http://schemas.microsoft.com/office/drawing/2014/main" val="127838478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163366476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23046109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894824403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365590071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04565921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739153774"/>
                    </a:ext>
                  </a:extLst>
                </a:gridCol>
                <a:gridCol w="576423">
                  <a:extLst>
                    <a:ext uri="{9D8B030D-6E8A-4147-A177-3AD203B41FA5}">
                      <a16:colId xmlns:a16="http://schemas.microsoft.com/office/drawing/2014/main" val="1128409031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99433921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5041370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04AE1F-519D-C77C-1C6C-1EC9360D3012}"/>
              </a:ext>
            </a:extLst>
          </p:cNvPr>
          <p:cNvSpPr txBox="1"/>
          <p:nvPr/>
        </p:nvSpPr>
        <p:spPr>
          <a:xfrm>
            <a:off x="3033651" y="4026799"/>
            <a:ext cx="78960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_offset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39FA-AEE7-9B12-A778-8100D572515F}"/>
              </a:ext>
            </a:extLst>
          </p:cNvPr>
          <p:cNvSpPr txBox="1"/>
          <p:nvPr/>
        </p:nvSpPr>
        <p:spPr>
          <a:xfrm>
            <a:off x="3329538" y="4849142"/>
            <a:ext cx="3970737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T0: pos = atomicAdd(Worklist.length, 5)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  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broadcast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pos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to other threads in warp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6E3ED-66F9-66D2-27F9-F8D6AC5E8504}"/>
              </a:ext>
            </a:extLst>
          </p:cNvPr>
          <p:cNvSpPr txBox="1"/>
          <p:nvPr/>
        </p:nvSpPr>
        <p:spPr>
          <a:xfrm>
            <a:off x="3816151" y="5726350"/>
            <a:ext cx="197095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return pos + _offset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C645C3-2ABD-42CF-8688-D340DADB2754}"/>
              </a:ext>
            </a:extLst>
          </p:cNvPr>
          <p:cNvGraphicFramePr>
            <a:graphicFrameLocks noGrp="1"/>
          </p:cNvGraphicFramePr>
          <p:nvPr/>
        </p:nvGraphicFramePr>
        <p:xfrm>
          <a:off x="3802760" y="1963432"/>
          <a:ext cx="4604529" cy="663622"/>
        </p:xfrm>
        <a:graphic>
          <a:graphicData uri="http://schemas.openxmlformats.org/drawingml/2006/table">
            <a:tbl>
              <a:tblPr firstRow="1"/>
              <a:tblGrid>
                <a:gridCol w="575444">
                  <a:extLst>
                    <a:ext uri="{9D8B030D-6E8A-4147-A177-3AD203B41FA5}">
                      <a16:colId xmlns:a16="http://schemas.microsoft.com/office/drawing/2014/main" val="3417390477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4092714729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321949898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674211020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61756170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740465009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014110615"/>
                    </a:ext>
                  </a:extLst>
                </a:gridCol>
                <a:gridCol w="576423">
                  <a:extLst>
                    <a:ext uri="{9D8B030D-6E8A-4147-A177-3AD203B41FA5}">
                      <a16:colId xmlns:a16="http://schemas.microsoft.com/office/drawing/2014/main" val="4046663868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93984795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9237632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05F226-8DE5-050C-8D15-549E7E61E1AD}"/>
              </a:ext>
            </a:extLst>
          </p:cNvPr>
          <p:cNvSpPr txBox="1"/>
          <p:nvPr/>
        </p:nvSpPr>
        <p:spPr>
          <a:xfrm>
            <a:off x="3260629" y="2273362"/>
            <a:ext cx="53729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06FF-821F-FF7E-5F56-431AC8918C0C}"/>
              </a:ext>
            </a:extLst>
          </p:cNvPr>
          <p:cNvSpPr txBox="1"/>
          <p:nvPr/>
        </p:nvSpPr>
        <p:spPr>
          <a:xfrm>
            <a:off x="4586893" y="1427832"/>
            <a:ext cx="305119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(assume a warp has 8 threads)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02D1-4A78-A591-96E3-5AA05E951FB2}"/>
              </a:ext>
            </a:extLst>
          </p:cNvPr>
          <p:cNvSpPr txBox="1"/>
          <p:nvPr/>
        </p:nvSpPr>
        <p:spPr>
          <a:xfrm>
            <a:off x="5213936" y="2988911"/>
            <a:ext cx="178231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(warp prefix sum)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A0352C-5E91-7E88-3E81-AA351B6EB9DB}"/>
              </a:ext>
            </a:extLst>
          </p:cNvPr>
          <p:cNvSpPr/>
          <p:nvPr/>
        </p:nvSpPr>
        <p:spPr>
          <a:xfrm>
            <a:off x="6085919" y="2654487"/>
            <a:ext cx="0" cy="4144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270" fill="none">
                <a:moveTo>
                  <a:pt x="0" y="0"/>
                </a:moveTo>
                <a:lnTo>
                  <a:pt x="0" y="127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79C047-F5A8-E55B-A9EE-3E05E60A396F}"/>
              </a:ext>
            </a:extLst>
          </p:cNvPr>
          <p:cNvSpPr/>
          <p:nvPr/>
        </p:nvSpPr>
        <p:spPr>
          <a:xfrm>
            <a:off x="6085919" y="3303085"/>
            <a:ext cx="0" cy="3465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062" fill="none">
                <a:moveTo>
                  <a:pt x="0" y="0"/>
                </a:moveTo>
                <a:lnTo>
                  <a:pt x="0" y="1062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0764-9D2E-CC94-D99B-6B92D383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F7359B-7015-4249-9406-692C0E76E771}" type="slidenum">
              <a:t>77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4CBA988-34FF-9A0E-2A74-5269CA72D7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Thread-block Aggregation?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AAB09-C180-E35B-1F3D-D54D1760DBC6}"/>
              </a:ext>
            </a:extLst>
          </p:cNvPr>
          <p:cNvSpPr txBox="1"/>
          <p:nvPr/>
        </p:nvSpPr>
        <p:spPr>
          <a:xfrm>
            <a:off x="2695636" y="1355657"/>
            <a:ext cx="9398184" cy="1761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Worklist.reserve_tb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i="1">
                <a:latin typeface="Fira Mono" pitchFamily="17"/>
                <a:ea typeface="Droid Sans Fallback" pitchFamily="2"/>
                <a:cs typeface="FreeSans" pitchFamily="2"/>
              </a:rPr>
              <a:t>1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edge.dst)		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ED5B1F84-EC17-90C9-DB2C-5925321BD0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1" y="1959513"/>
            <a:ext cx="7838051" cy="189713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78781A3D-8DFE-1EC5-7BC1-067FAB213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1" y="4037250"/>
            <a:ext cx="7838051" cy="189713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reserve_tb</a:t>
            </a:r>
            <a:r>
              <a:rPr lang="en-US"/>
              <a:t> contains a CUDA barrier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 threads in thread block must execute barrier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But: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Mono" pitchFamily="49"/>
                <a:ea typeface="Microsoft YaHei" pitchFamily="2"/>
                <a:cs typeface="Mangal" pitchFamily="2"/>
              </a:rPr>
              <a:t>if(edge.dst.level == INF)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is not uniform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Fira Mono" pitchFamily="33"/>
                <a:ea typeface="Microsoft YaHei" pitchFamily="2"/>
                <a:cs typeface="Mangal" pitchFamily="2"/>
              </a:rPr>
              <a:t>ForAll(edge …)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is not uniform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A3F1-8ABF-A483-76D4-88B2288E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FABC6C-A8B7-447C-A369-94299CC29715}" type="slidenum">
              <a:t>78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D088315D-794F-0565-90C9-16C49BD29B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Uniform Branches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79FE1E-3592-C5D5-2251-1DD0ED89CD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Branch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 branch that is decided the same way by all threads [in scope of a barrier]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</a:t>
            </a:r>
            <a:r>
              <a:rPr lang="en-US">
                <a:latin typeface="Fira Mono" pitchFamily="33"/>
              </a:rPr>
              <a:t>If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All threads decide the condition the same way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</a:t>
            </a:r>
            <a:r>
              <a:rPr lang="en-US">
                <a:latin typeface="Fira Mono" pitchFamily="33"/>
              </a:rPr>
              <a:t>While, For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All threads execute same number of iterations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9EB9F-F7D5-BAC8-B9F6-D8E566E7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E35891-3F27-4DF7-9984-C2CFD382CB39}" type="slidenum">
              <a:t>79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ABAACA5-D61A-B9D9-0A15-80C649C535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Uniform Branches to Focal Points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6FE04B4-8BCE-3E47-2D90-AC69FD6DD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 barrier is placed correctly if it is control-dependent only on uniform branches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 </a:t>
            </a:r>
            <a:r>
              <a:rPr lang="en-US" i="1"/>
              <a:t>focal point</a:t>
            </a:r>
            <a:r>
              <a:rPr lang="en-US"/>
              <a:t> is a node in the control-flow graph (CFG) that is iteratively control-dependent only on uniform branches, other than possibly itself.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Use the control-dependence graph (CDG) to identify focal points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79F378-DAF1-F29F-3279-79F1C842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5B5332-BD93-422B-B3B8-CFCD2198102B}" type="slidenum">
              <a:t>80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16FCFEB-1BD9-66C3-C213-DACE7F5DE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Focal Points from the CDG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2AE6BAC-3AC7-2551-64C3-74D8F12D572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23852" y="2139462"/>
            <a:ext cx="3129015" cy="3617914"/>
          </a:xfrm>
        </p:spPr>
      </p:pic>
      <p:sp>
        <p:nvSpPr>
          <p:cNvPr id="4" name=" 3">
            <a:extLst>
              <a:ext uri="{FF2B5EF4-FFF2-40B4-BE49-F238E27FC236}">
                <a16:creationId xmlns:a16="http://schemas.microsoft.com/office/drawing/2014/main" id="{2CA3494A-E175-9F96-0F18-0D16D59421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8357" y="1959513"/>
            <a:ext cx="3824642" cy="397781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4CD5A6-EA74-19B8-3AE8-BE31DE53E08A}"/>
              </a:ext>
            </a:extLst>
          </p:cNvPr>
          <p:cNvSpPr/>
          <p:nvPr/>
        </p:nvSpPr>
        <p:spPr>
          <a:xfrm rot="9357000">
            <a:off x="1403276" y="3029431"/>
            <a:ext cx="3185188" cy="29738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54" h="9107">
                <a:moveTo>
                  <a:pt x="6124" y="8521"/>
                </a:moveTo>
                <a:cubicBezTo>
                  <a:pt x="6482" y="8488"/>
                  <a:pt x="6854" y="8480"/>
                  <a:pt x="7186" y="8302"/>
                </a:cubicBezTo>
                <a:cubicBezTo>
                  <a:pt x="7508" y="8128"/>
                  <a:pt x="7938" y="8001"/>
                  <a:pt x="8031" y="7598"/>
                </a:cubicBezTo>
                <a:cubicBezTo>
                  <a:pt x="8119" y="7214"/>
                  <a:pt x="7892" y="6868"/>
                  <a:pt x="7768" y="6521"/>
                </a:cubicBezTo>
                <a:cubicBezTo>
                  <a:pt x="7629" y="6134"/>
                  <a:pt x="7915" y="5739"/>
                  <a:pt x="8212" y="5489"/>
                </a:cubicBezTo>
                <a:cubicBezTo>
                  <a:pt x="8503" y="5244"/>
                  <a:pt x="8805" y="4989"/>
                  <a:pt x="9004" y="4665"/>
                </a:cubicBezTo>
                <a:cubicBezTo>
                  <a:pt x="9229" y="4299"/>
                  <a:pt x="9643" y="4070"/>
                  <a:pt x="9701" y="3630"/>
                </a:cubicBezTo>
                <a:cubicBezTo>
                  <a:pt x="9749" y="3260"/>
                  <a:pt x="9788" y="2875"/>
                  <a:pt x="9706" y="2506"/>
                </a:cubicBezTo>
                <a:cubicBezTo>
                  <a:pt x="9634" y="2182"/>
                  <a:pt x="9480" y="1878"/>
                  <a:pt x="9301" y="1599"/>
                </a:cubicBezTo>
                <a:cubicBezTo>
                  <a:pt x="9115" y="1308"/>
                  <a:pt x="8994" y="972"/>
                  <a:pt x="8733" y="730"/>
                </a:cubicBezTo>
                <a:cubicBezTo>
                  <a:pt x="8421" y="442"/>
                  <a:pt x="8052" y="209"/>
                  <a:pt x="7650" y="91"/>
                </a:cubicBezTo>
                <a:cubicBezTo>
                  <a:pt x="7291" y="-15"/>
                  <a:pt x="6882" y="-43"/>
                  <a:pt x="6525" y="86"/>
                </a:cubicBezTo>
                <a:cubicBezTo>
                  <a:pt x="6201" y="202"/>
                  <a:pt x="5897" y="371"/>
                  <a:pt x="5562" y="443"/>
                </a:cubicBezTo>
                <a:cubicBezTo>
                  <a:pt x="5193" y="522"/>
                  <a:pt x="4877" y="678"/>
                  <a:pt x="4524" y="797"/>
                </a:cubicBezTo>
                <a:cubicBezTo>
                  <a:pt x="4200" y="906"/>
                  <a:pt x="3776" y="1050"/>
                  <a:pt x="3824" y="1580"/>
                </a:cubicBezTo>
                <a:cubicBezTo>
                  <a:pt x="3857" y="1953"/>
                  <a:pt x="3828" y="2288"/>
                  <a:pt x="3836" y="2662"/>
                </a:cubicBezTo>
                <a:cubicBezTo>
                  <a:pt x="3846" y="3137"/>
                  <a:pt x="3561" y="3447"/>
                  <a:pt x="3371" y="3811"/>
                </a:cubicBezTo>
                <a:cubicBezTo>
                  <a:pt x="3187" y="4161"/>
                  <a:pt x="2776" y="4253"/>
                  <a:pt x="2455" y="4437"/>
                </a:cubicBezTo>
                <a:cubicBezTo>
                  <a:pt x="2159" y="4607"/>
                  <a:pt x="1825" y="4705"/>
                  <a:pt x="1518" y="4855"/>
                </a:cubicBezTo>
                <a:cubicBezTo>
                  <a:pt x="1202" y="5010"/>
                  <a:pt x="816" y="5070"/>
                  <a:pt x="579" y="5347"/>
                </a:cubicBezTo>
                <a:cubicBezTo>
                  <a:pt x="321" y="5649"/>
                  <a:pt x="-7" y="5948"/>
                  <a:pt x="0" y="6402"/>
                </a:cubicBezTo>
                <a:cubicBezTo>
                  <a:pt x="6" y="6764"/>
                  <a:pt x="-24" y="7142"/>
                  <a:pt x="116" y="7473"/>
                </a:cubicBezTo>
                <a:cubicBezTo>
                  <a:pt x="255" y="7803"/>
                  <a:pt x="366" y="8123"/>
                  <a:pt x="698" y="8372"/>
                </a:cubicBezTo>
                <a:cubicBezTo>
                  <a:pt x="1054" y="8638"/>
                  <a:pt x="1453" y="8730"/>
                  <a:pt x="1848" y="8837"/>
                </a:cubicBezTo>
                <a:cubicBezTo>
                  <a:pt x="2268" y="8950"/>
                  <a:pt x="2691" y="9064"/>
                  <a:pt x="3124" y="9100"/>
                </a:cubicBezTo>
                <a:cubicBezTo>
                  <a:pt x="3505" y="9133"/>
                  <a:pt x="3887" y="9032"/>
                  <a:pt x="4265" y="9062"/>
                </a:cubicBezTo>
                <a:cubicBezTo>
                  <a:pt x="4639" y="9091"/>
                  <a:pt x="4967" y="8898"/>
                  <a:pt x="5336" y="8946"/>
                </a:cubicBezTo>
                <a:lnTo>
                  <a:pt x="5652" y="8842"/>
                </a:lnTo>
                <a:lnTo>
                  <a:pt x="5941" y="8677"/>
                </a:lnTo>
                <a:lnTo>
                  <a:pt x="6141" y="8478"/>
                </a:lnTo>
                <a:close/>
              </a:path>
            </a:pathLst>
          </a:cu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07447" tIns="66623" rIns="107447" bIns="66623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06590C-3D81-E82C-DF77-37EEB208ABD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329879" y="2138809"/>
            <a:ext cx="3172124" cy="36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0DFE0AE-B940-BF6B-446D-093BC7B9B488}"/>
              </a:ext>
            </a:extLst>
          </p:cNvPr>
          <p:cNvSpPr/>
          <p:nvPr/>
        </p:nvSpPr>
        <p:spPr>
          <a:xfrm rot="9357000">
            <a:off x="4678254" y="2990585"/>
            <a:ext cx="3185188" cy="3867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54" h="11844">
                <a:moveTo>
                  <a:pt x="6124" y="11258"/>
                </a:moveTo>
                <a:cubicBezTo>
                  <a:pt x="6482" y="11225"/>
                  <a:pt x="6854" y="11217"/>
                  <a:pt x="7186" y="11038"/>
                </a:cubicBezTo>
                <a:cubicBezTo>
                  <a:pt x="7508" y="10865"/>
                  <a:pt x="7938" y="10737"/>
                  <a:pt x="8031" y="10335"/>
                </a:cubicBezTo>
                <a:cubicBezTo>
                  <a:pt x="8119" y="9950"/>
                  <a:pt x="7892" y="9605"/>
                  <a:pt x="7768" y="9258"/>
                </a:cubicBezTo>
                <a:cubicBezTo>
                  <a:pt x="7629" y="8871"/>
                  <a:pt x="7915" y="8476"/>
                  <a:pt x="8212" y="8226"/>
                </a:cubicBezTo>
                <a:cubicBezTo>
                  <a:pt x="8503" y="7981"/>
                  <a:pt x="8804" y="7725"/>
                  <a:pt x="9004" y="7402"/>
                </a:cubicBezTo>
                <a:cubicBezTo>
                  <a:pt x="9229" y="7035"/>
                  <a:pt x="9643" y="6807"/>
                  <a:pt x="9701" y="6367"/>
                </a:cubicBezTo>
                <a:cubicBezTo>
                  <a:pt x="9749" y="5997"/>
                  <a:pt x="9788" y="5612"/>
                  <a:pt x="9706" y="5242"/>
                </a:cubicBezTo>
                <a:cubicBezTo>
                  <a:pt x="9634" y="4919"/>
                  <a:pt x="9480" y="4615"/>
                  <a:pt x="9301" y="4336"/>
                </a:cubicBezTo>
                <a:cubicBezTo>
                  <a:pt x="9115" y="4045"/>
                  <a:pt x="8994" y="3709"/>
                  <a:pt x="8733" y="3467"/>
                </a:cubicBezTo>
                <a:cubicBezTo>
                  <a:pt x="8421" y="3179"/>
                  <a:pt x="8313" y="156"/>
                  <a:pt x="7911" y="38"/>
                </a:cubicBezTo>
                <a:cubicBezTo>
                  <a:pt x="7552" y="-68"/>
                  <a:pt x="6669" y="67"/>
                  <a:pt x="6312" y="195"/>
                </a:cubicBezTo>
                <a:cubicBezTo>
                  <a:pt x="5988" y="312"/>
                  <a:pt x="5926" y="1002"/>
                  <a:pt x="5591" y="1073"/>
                </a:cubicBezTo>
                <a:cubicBezTo>
                  <a:pt x="5222" y="1153"/>
                  <a:pt x="5144" y="1033"/>
                  <a:pt x="4792" y="1152"/>
                </a:cubicBezTo>
                <a:cubicBezTo>
                  <a:pt x="4468" y="1262"/>
                  <a:pt x="2993" y="1681"/>
                  <a:pt x="3040" y="2212"/>
                </a:cubicBezTo>
                <a:cubicBezTo>
                  <a:pt x="3074" y="2584"/>
                  <a:pt x="3828" y="5025"/>
                  <a:pt x="3836" y="5399"/>
                </a:cubicBezTo>
                <a:cubicBezTo>
                  <a:pt x="3846" y="5874"/>
                  <a:pt x="3561" y="6184"/>
                  <a:pt x="3371" y="6548"/>
                </a:cubicBezTo>
                <a:cubicBezTo>
                  <a:pt x="3187" y="6898"/>
                  <a:pt x="2776" y="6990"/>
                  <a:pt x="2455" y="7174"/>
                </a:cubicBezTo>
                <a:cubicBezTo>
                  <a:pt x="2159" y="7344"/>
                  <a:pt x="1825" y="7442"/>
                  <a:pt x="1518" y="7592"/>
                </a:cubicBezTo>
                <a:cubicBezTo>
                  <a:pt x="1202" y="7746"/>
                  <a:pt x="816" y="7807"/>
                  <a:pt x="579" y="8083"/>
                </a:cubicBezTo>
                <a:cubicBezTo>
                  <a:pt x="321" y="8386"/>
                  <a:pt x="-7" y="8684"/>
                  <a:pt x="0" y="9139"/>
                </a:cubicBezTo>
                <a:cubicBezTo>
                  <a:pt x="6" y="9501"/>
                  <a:pt x="-24" y="9879"/>
                  <a:pt x="116" y="10210"/>
                </a:cubicBezTo>
                <a:cubicBezTo>
                  <a:pt x="255" y="10540"/>
                  <a:pt x="366" y="10860"/>
                  <a:pt x="698" y="11108"/>
                </a:cubicBezTo>
                <a:cubicBezTo>
                  <a:pt x="1054" y="11375"/>
                  <a:pt x="1453" y="11467"/>
                  <a:pt x="1848" y="11573"/>
                </a:cubicBezTo>
                <a:cubicBezTo>
                  <a:pt x="2268" y="11687"/>
                  <a:pt x="2691" y="11800"/>
                  <a:pt x="3124" y="11837"/>
                </a:cubicBezTo>
                <a:cubicBezTo>
                  <a:pt x="3505" y="11870"/>
                  <a:pt x="3887" y="11769"/>
                  <a:pt x="4265" y="11799"/>
                </a:cubicBezTo>
                <a:cubicBezTo>
                  <a:pt x="4639" y="11828"/>
                  <a:pt x="4967" y="11634"/>
                  <a:pt x="5336" y="11683"/>
                </a:cubicBezTo>
                <a:lnTo>
                  <a:pt x="5652" y="11579"/>
                </a:lnTo>
                <a:lnTo>
                  <a:pt x="5941" y="11414"/>
                </a:lnTo>
                <a:lnTo>
                  <a:pt x="6141" y="11215"/>
                </a:lnTo>
                <a:close/>
              </a:path>
            </a:pathLst>
          </a:cu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07447" tIns="66623" rIns="107447" bIns="66623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11F4-ED40-084D-D515-A03944CB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5279CC-AB07-493C-B9D7-6F7F69256DF1}" type="slidenum">
              <a:t>81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0BB055F-AAC2-6BD7-9854-0FEFF22318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>
                <a:latin typeface="Fira Mono" pitchFamily="33"/>
              </a:rPr>
              <a:t>reserve_tb</a:t>
            </a:r>
            <a:r>
              <a:rPr lang="en-US"/>
              <a:t> placed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B80D-088B-5DFF-CFD2-8EB8183E4EBD}"/>
              </a:ext>
            </a:extLst>
          </p:cNvPr>
          <p:cNvSpPr txBox="1"/>
          <p:nvPr/>
        </p:nvSpPr>
        <p:spPr>
          <a:xfrm>
            <a:off x="2326921" y="1850760"/>
            <a:ext cx="10321513" cy="28742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UniformForAll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will_push = 0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will_push = 1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to_push = edge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Worklist.reserve_tb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(will_push)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Worklist.write_cond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(willpush, start, to_push)		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0255-E16D-BD60-AA9D-26CAA757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FE3BB3-2F90-4409-8C29-4D521F98D08C}" type="slidenum">
              <a:t>82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45BCD9F-1004-8198-4B9F-7833A44B5B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Cooperative Conversion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AEEE486-9703-7F69-09A0-E3497BBA52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Optimization to reduce atomics by cooperating across threads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supports all 3 levels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Thread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Warp (32 threads in GPU)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Thread Block (upto 32 warps)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can safely place barriers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Focal Point Analysis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9A46-1D7F-0846-C4F6-1F93F698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2AE390-FB1C-4D6C-B977-7AFB068CD428}" type="slidenum">
              <a:t>83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4BE7974-5297-1D86-B3A0-69936EFFF2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Bottleneck #2:</a:t>
            </a:r>
            <a:br>
              <a:rPr lang="en-US"/>
            </a:br>
            <a:r>
              <a:rPr lang="en-US"/>
              <a:t>Inner-loop serialization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AC6C-FF06-20B6-DAB7-AA6687E809BA}"/>
              </a:ext>
            </a:extLst>
          </p:cNvPr>
          <p:cNvSpPr txBox="1"/>
          <p:nvPr/>
        </p:nvSpPr>
        <p:spPr>
          <a:xfrm>
            <a:off x="3431433" y="1659055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247BEA-363D-725A-312D-23C416BD70F3}"/>
              </a:ext>
            </a:extLst>
          </p:cNvPr>
          <p:cNvSpPr/>
          <p:nvPr/>
        </p:nvSpPr>
        <p:spPr>
          <a:xfrm>
            <a:off x="3680290" y="1990865"/>
            <a:ext cx="5307014" cy="5806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5832BA-845F-837C-41C0-B33B9603345B}"/>
              </a:ext>
            </a:extLst>
          </p:cNvPr>
          <p:cNvSpPr/>
          <p:nvPr/>
        </p:nvSpPr>
        <p:spPr>
          <a:xfrm>
            <a:off x="6832494" y="3152204"/>
            <a:ext cx="3235156" cy="663621"/>
          </a:xfrm>
          <a:custGeom>
            <a:avLst>
              <a:gd name="f0" fmla="val 6721"/>
              <a:gd name="f1" fmla="val -189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Power-law graphs can 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have millions of edges per 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E088E3E-4BBD-ADE0-CD17-CEB19B82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D44DCA-BFAF-4014-B66F-631790E80AEC}" type="slidenum">
              <a:t>84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7E56827-4728-4BC5-FA74-51E5CB1F75BB}"/>
              </a:ext>
            </a:extLst>
          </p:cNvPr>
          <p:cNvSpPr/>
          <p:nvPr/>
        </p:nvSpPr>
        <p:spPr>
          <a:xfrm rot="5400000">
            <a:off x="5494229" y="397030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239F11-0350-D041-5654-5862E2C7B99C}"/>
              </a:ext>
            </a:extLst>
          </p:cNvPr>
          <p:cNvSpPr/>
          <p:nvPr/>
        </p:nvSpPr>
        <p:spPr>
          <a:xfrm rot="5400000">
            <a:off x="4498796" y="3910209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381ACF8F-9F3C-B4B5-4F5E-069440B650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Inner-loop Serialization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EAEBC27-FD97-D012-B431-E4884767C8EC}"/>
              </a:ext>
            </a:extLst>
          </p:cNvPr>
          <p:cNvSpPr/>
          <p:nvPr/>
        </p:nvSpPr>
        <p:spPr>
          <a:xfrm rot="5400000">
            <a:off x="3591215" y="3887348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75B710-7512-F120-2077-9A0115F19C74}"/>
              </a:ext>
            </a:extLst>
          </p:cNvPr>
          <p:cNvSpPr/>
          <p:nvPr/>
        </p:nvSpPr>
        <p:spPr>
          <a:xfrm>
            <a:off x="4862529" y="3777941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8093B0-3E47-8A84-8B95-6174FDF6D8A5}"/>
              </a:ext>
            </a:extLst>
          </p:cNvPr>
          <p:cNvSpPr/>
          <p:nvPr/>
        </p:nvSpPr>
        <p:spPr>
          <a:xfrm>
            <a:off x="4862203" y="3228298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327775-36A1-A32C-4D98-4BA3251167DD}"/>
              </a:ext>
            </a:extLst>
          </p:cNvPr>
          <p:cNvSpPr/>
          <p:nvPr/>
        </p:nvSpPr>
        <p:spPr>
          <a:xfrm>
            <a:off x="4862203" y="2726663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FBEE53-F821-A2A5-E25D-38C3096D702F}"/>
              </a:ext>
            </a:extLst>
          </p:cNvPr>
          <p:cNvSpPr/>
          <p:nvPr/>
        </p:nvSpPr>
        <p:spPr>
          <a:xfrm>
            <a:off x="5712959" y="2729276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418D70-9DC8-46B4-53B3-DBB31A4D3051}"/>
              </a:ext>
            </a:extLst>
          </p:cNvPr>
          <p:cNvSpPr/>
          <p:nvPr/>
        </p:nvSpPr>
        <p:spPr>
          <a:xfrm>
            <a:off x="6781873" y="3296228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1599FC-FBB3-05F3-D259-EEF265CB09FC}"/>
              </a:ext>
            </a:extLst>
          </p:cNvPr>
          <p:cNvSpPr/>
          <p:nvPr/>
        </p:nvSpPr>
        <p:spPr>
          <a:xfrm>
            <a:off x="6782200" y="2729276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3BE4B-DA11-40F1-0324-3D3458F5CBCF}"/>
              </a:ext>
            </a:extLst>
          </p:cNvPr>
          <p:cNvSpPr txBox="1"/>
          <p:nvPr/>
        </p:nvSpPr>
        <p:spPr>
          <a:xfrm>
            <a:off x="4916354" y="1659055"/>
            <a:ext cx="2178451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One node per thread</a:t>
            </a:r>
          </a:p>
          <a:p>
            <a:pPr algn="ctr"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(Inner loop serialized)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841BCF-BF7F-57E8-2C78-C548CCBEE46B}"/>
              </a:ext>
            </a:extLst>
          </p:cNvPr>
          <p:cNvSpPr/>
          <p:nvPr/>
        </p:nvSpPr>
        <p:spPr>
          <a:xfrm>
            <a:off x="4862529" y="4850122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DA85C0-47C3-401F-50DD-AC4E0FD2B4F9}"/>
              </a:ext>
            </a:extLst>
          </p:cNvPr>
          <p:cNvSpPr/>
          <p:nvPr/>
        </p:nvSpPr>
        <p:spPr>
          <a:xfrm>
            <a:off x="4862529" y="4313541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705A65-EC63-9866-03A5-4DE4B7C6FF5A}"/>
              </a:ext>
            </a:extLst>
          </p:cNvPr>
          <p:cNvSpPr/>
          <p:nvPr/>
        </p:nvSpPr>
        <p:spPr>
          <a:xfrm>
            <a:off x="5712959" y="3320721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B09E31-B7E6-BF4C-C2E0-1E8E1C225A45}"/>
              </a:ext>
            </a:extLst>
          </p:cNvPr>
          <p:cNvSpPr/>
          <p:nvPr/>
        </p:nvSpPr>
        <p:spPr>
          <a:xfrm>
            <a:off x="6781873" y="3901391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E448C59-EC83-E329-57F1-625B303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11D850-416D-4F1D-8DBF-C5D64D2463BD}" type="slidenum">
              <a:t>85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12D56F4-148E-5576-A05E-8FCF7518A9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Parallel Execution of Inner Loop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8E51CB-8454-12A2-26E8-C64F76C28DDA}"/>
              </a:ext>
            </a:extLst>
          </p:cNvPr>
          <p:cNvSpPr/>
          <p:nvPr/>
        </p:nvSpPr>
        <p:spPr>
          <a:xfrm rot="5400000">
            <a:off x="3068025" y="3163635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A4EC75-DEEF-09DC-5AB0-B6EE7FBFFC00}"/>
              </a:ext>
            </a:extLst>
          </p:cNvPr>
          <p:cNvSpPr/>
          <p:nvPr/>
        </p:nvSpPr>
        <p:spPr>
          <a:xfrm rot="5400000">
            <a:off x="2072593" y="3103543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ED778-13C5-EEC0-3FBF-DC59A9F385FF}"/>
              </a:ext>
            </a:extLst>
          </p:cNvPr>
          <p:cNvSpPr/>
          <p:nvPr/>
        </p:nvSpPr>
        <p:spPr>
          <a:xfrm rot="5400000">
            <a:off x="1165012" y="308068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688F56-3199-0AAB-83FC-E25820D02E04}"/>
              </a:ext>
            </a:extLst>
          </p:cNvPr>
          <p:cNvSpPr/>
          <p:nvPr/>
        </p:nvSpPr>
        <p:spPr>
          <a:xfrm>
            <a:off x="4281861" y="1955595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2EEE35-1719-C13B-AF50-D5A7B4FBDCDE}"/>
              </a:ext>
            </a:extLst>
          </p:cNvPr>
          <p:cNvSpPr/>
          <p:nvPr/>
        </p:nvSpPr>
        <p:spPr>
          <a:xfrm>
            <a:off x="3265527" y="1955595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E77A34-C1E4-550A-FE1F-0D0CC5C9BD36}"/>
              </a:ext>
            </a:extLst>
          </p:cNvPr>
          <p:cNvSpPr/>
          <p:nvPr/>
        </p:nvSpPr>
        <p:spPr>
          <a:xfrm>
            <a:off x="2436000" y="1955595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FEEFE5-EE1E-5720-542A-C1151D60DABF}"/>
              </a:ext>
            </a:extLst>
          </p:cNvPr>
          <p:cNvSpPr/>
          <p:nvPr/>
        </p:nvSpPr>
        <p:spPr>
          <a:xfrm>
            <a:off x="2601905" y="342065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54A605-3A9B-C798-16E9-79AD7667C3CF}"/>
              </a:ext>
            </a:extLst>
          </p:cNvPr>
          <p:cNvSpPr/>
          <p:nvPr/>
        </p:nvSpPr>
        <p:spPr>
          <a:xfrm>
            <a:off x="2503277" y="4103547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FFAD7E-3E30-F091-8D79-9AF7198F6309}"/>
              </a:ext>
            </a:extLst>
          </p:cNvPr>
          <p:cNvSpPr/>
          <p:nvPr/>
        </p:nvSpPr>
        <p:spPr>
          <a:xfrm>
            <a:off x="3389629" y="410354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0531E6-22F3-8A4C-9DAC-05E881E28CF1}"/>
              </a:ext>
            </a:extLst>
          </p:cNvPr>
          <p:cNvSpPr/>
          <p:nvPr/>
        </p:nvSpPr>
        <p:spPr>
          <a:xfrm>
            <a:off x="3182575" y="2610398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9CE8F-2528-EA1B-96D8-9919585C4353}"/>
              </a:ext>
            </a:extLst>
          </p:cNvPr>
          <p:cNvSpPr/>
          <p:nvPr/>
        </p:nvSpPr>
        <p:spPr>
          <a:xfrm>
            <a:off x="2311570" y="2610398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27F7B6-81E9-3C30-98A4-1EFA6D0EB7D6}"/>
              </a:ext>
            </a:extLst>
          </p:cNvPr>
          <p:cNvSpPr/>
          <p:nvPr/>
        </p:nvSpPr>
        <p:spPr>
          <a:xfrm>
            <a:off x="3514386" y="342065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A6EDB3-536E-2C16-17DF-5180069DFBFB}"/>
              </a:ext>
            </a:extLst>
          </p:cNvPr>
          <p:cNvSpPr/>
          <p:nvPr/>
        </p:nvSpPr>
        <p:spPr>
          <a:xfrm>
            <a:off x="4426865" y="4103547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AF09B9-6EBD-4D64-22F5-04D17CE3DF12}"/>
              </a:ext>
            </a:extLst>
          </p:cNvPr>
          <p:cNvSpPr/>
          <p:nvPr/>
        </p:nvSpPr>
        <p:spPr>
          <a:xfrm rot="5400000">
            <a:off x="7837153" y="3140774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B0BD23-1691-EE80-C54D-7566E12C476A}"/>
              </a:ext>
            </a:extLst>
          </p:cNvPr>
          <p:cNvSpPr/>
          <p:nvPr/>
        </p:nvSpPr>
        <p:spPr>
          <a:xfrm rot="5400000">
            <a:off x="6841720" y="308068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E30BE7-9BEA-7319-759D-C0FE943621B7}"/>
              </a:ext>
            </a:extLst>
          </p:cNvPr>
          <p:cNvSpPr/>
          <p:nvPr/>
        </p:nvSpPr>
        <p:spPr>
          <a:xfrm rot="5400000">
            <a:off x="5934139" y="3057820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D2734E-057E-534E-202C-B97F47E95C95}"/>
              </a:ext>
            </a:extLst>
          </p:cNvPr>
          <p:cNvSpPr/>
          <p:nvPr/>
        </p:nvSpPr>
        <p:spPr>
          <a:xfrm>
            <a:off x="9050989" y="1932734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6447E-C108-8E4A-E894-59A8445520D9}"/>
              </a:ext>
            </a:extLst>
          </p:cNvPr>
          <p:cNvSpPr/>
          <p:nvPr/>
        </p:nvSpPr>
        <p:spPr>
          <a:xfrm>
            <a:off x="8034655" y="1932734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75F409-6DA2-B15C-8F44-DAA42D3F15D6}"/>
              </a:ext>
            </a:extLst>
          </p:cNvPr>
          <p:cNvSpPr/>
          <p:nvPr/>
        </p:nvSpPr>
        <p:spPr>
          <a:xfrm>
            <a:off x="7205128" y="1932734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4525C6-D373-CB42-B219-0954071EC597}"/>
              </a:ext>
            </a:extLst>
          </p:cNvPr>
          <p:cNvSpPr/>
          <p:nvPr/>
        </p:nvSpPr>
        <p:spPr>
          <a:xfrm>
            <a:off x="8947462" y="2610398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5A3D5B-D8FC-D61A-839B-06CAA5A4979F}"/>
              </a:ext>
            </a:extLst>
          </p:cNvPr>
          <p:cNvSpPr/>
          <p:nvPr/>
        </p:nvSpPr>
        <p:spPr>
          <a:xfrm>
            <a:off x="8200559" y="3318109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F446714-D558-602E-C38B-0E067A39A709}"/>
              </a:ext>
            </a:extLst>
          </p:cNvPr>
          <p:cNvSpPr/>
          <p:nvPr/>
        </p:nvSpPr>
        <p:spPr>
          <a:xfrm>
            <a:off x="9238123" y="3356973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F0F984-16E3-71BE-9945-B2E68B28C2AA}"/>
              </a:ext>
            </a:extLst>
          </p:cNvPr>
          <p:cNvSpPr/>
          <p:nvPr/>
        </p:nvSpPr>
        <p:spPr>
          <a:xfrm>
            <a:off x="7951702" y="2587537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0EA079-5047-EDD7-6EEB-55956FD9E9D8}"/>
              </a:ext>
            </a:extLst>
          </p:cNvPr>
          <p:cNvSpPr/>
          <p:nvPr/>
        </p:nvSpPr>
        <p:spPr>
          <a:xfrm>
            <a:off x="7080699" y="2587537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78007A-6E5B-5364-69EE-F050E0144F8E}"/>
              </a:ext>
            </a:extLst>
          </p:cNvPr>
          <p:cNvSpPr/>
          <p:nvPr/>
        </p:nvSpPr>
        <p:spPr>
          <a:xfrm>
            <a:off x="7330209" y="3318109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36C6BB-999B-E4C4-AC8A-04A6D352749B}"/>
              </a:ext>
            </a:extLst>
          </p:cNvPr>
          <p:cNvSpPr/>
          <p:nvPr/>
        </p:nvSpPr>
        <p:spPr>
          <a:xfrm>
            <a:off x="7288081" y="4020594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70C01-4511-C3B5-7B0C-563B3B947D66}"/>
              </a:ext>
            </a:extLst>
          </p:cNvPr>
          <p:cNvSpPr txBox="1"/>
          <p:nvPr/>
        </p:nvSpPr>
        <p:spPr>
          <a:xfrm>
            <a:off x="2353048" y="4994799"/>
            <a:ext cx="294648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Thread-block (TB) Scheduling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21598-CEB9-4409-6A6A-7F0031CF714B}"/>
              </a:ext>
            </a:extLst>
          </p:cNvPr>
          <p:cNvSpPr txBox="1"/>
          <p:nvPr/>
        </p:nvSpPr>
        <p:spPr>
          <a:xfrm>
            <a:off x="7249217" y="4994799"/>
            <a:ext cx="292327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Fine-grained (FG) Scheduling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19C670-EC70-863A-097C-380D31CE51AB}"/>
              </a:ext>
            </a:extLst>
          </p:cNvPr>
          <p:cNvSpPr txBox="1"/>
          <p:nvPr/>
        </p:nvSpPr>
        <p:spPr>
          <a:xfrm>
            <a:off x="2104190" y="5889643"/>
            <a:ext cx="6716808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Example schedulers from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Merrill et al., Scalable GPU Graph Traversal,</a:t>
            </a:r>
          </a:p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PPoPP 2012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CD85F06-4018-6042-5036-12068ECD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0B8D3A-86C6-48E9-9AFA-C149EE6F0CC1}" type="slidenum">
              <a:t>86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CC8BCD3-7EEF-8C89-52CF-66FBEF183C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Inspector/Executor Parallelization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A8057-3EE0-E954-D564-BBFB7BC9F6C3}"/>
              </a:ext>
            </a:extLst>
          </p:cNvPr>
          <p:cNvGrpSpPr/>
          <p:nvPr/>
        </p:nvGrpSpPr>
        <p:grpSpPr>
          <a:xfrm>
            <a:off x="1766173" y="2801451"/>
            <a:ext cx="4070888" cy="1677995"/>
            <a:chOff x="267480" y="3088080"/>
            <a:chExt cx="4487400" cy="18496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31D04A-C655-4D46-50B0-DD8494BA5242}"/>
                </a:ext>
              </a:extLst>
            </p:cNvPr>
            <p:cNvSpPr/>
            <p:nvPr/>
          </p:nvSpPr>
          <p:spPr>
            <a:xfrm>
              <a:off x="3463559" y="3224160"/>
              <a:ext cx="503280" cy="5061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007A78-E18C-B8E2-2100-A5B5999C89EC}"/>
                </a:ext>
              </a:extLst>
            </p:cNvPr>
            <p:cNvSpPr/>
            <p:nvPr/>
          </p:nvSpPr>
          <p:spPr>
            <a:xfrm>
              <a:off x="2370600" y="3240360"/>
              <a:ext cx="503280" cy="50651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1CFFC2-A201-179E-8F1D-20B33D76EA40}"/>
                </a:ext>
              </a:extLst>
            </p:cNvPr>
            <p:cNvSpPr/>
            <p:nvPr/>
          </p:nvSpPr>
          <p:spPr>
            <a:xfrm>
              <a:off x="1252800" y="3232440"/>
              <a:ext cx="503640" cy="5061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50E29B-9B37-3D1C-F5C4-DEAE3E2B5ADD}"/>
                </a:ext>
              </a:extLst>
            </p:cNvPr>
            <p:cNvSpPr/>
            <p:nvPr/>
          </p:nvSpPr>
          <p:spPr>
            <a:xfrm>
              <a:off x="1548360" y="4431960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297566-2FCE-B408-4078-AADA320AA1AC}"/>
                </a:ext>
              </a:extLst>
            </p:cNvPr>
            <p:cNvSpPr/>
            <p:nvPr/>
          </p:nvSpPr>
          <p:spPr>
            <a:xfrm>
              <a:off x="902520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178C2A-F984-7B76-0330-852BC2C1D62E}"/>
                </a:ext>
              </a:extLst>
            </p:cNvPr>
            <p:cNvSpPr/>
            <p:nvPr/>
          </p:nvSpPr>
          <p:spPr>
            <a:xfrm>
              <a:off x="267480" y="443196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601215-448F-A53E-1DA9-06DAFE94E4CA}"/>
                </a:ext>
              </a:extLst>
            </p:cNvPr>
            <p:cNvSpPr/>
            <p:nvPr/>
          </p:nvSpPr>
          <p:spPr>
            <a:xfrm>
              <a:off x="4251240" y="443196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507774-518B-F03E-DF67-712BC1F6EF07}"/>
                </a:ext>
              </a:extLst>
            </p:cNvPr>
            <p:cNvSpPr/>
            <p:nvPr/>
          </p:nvSpPr>
          <p:spPr>
            <a:xfrm>
              <a:off x="3463559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EC946C-1A50-0576-C1B2-85A70B0D0347}"/>
                </a:ext>
              </a:extLst>
            </p:cNvPr>
            <p:cNvSpPr/>
            <p:nvPr/>
          </p:nvSpPr>
          <p:spPr>
            <a:xfrm>
              <a:off x="2370600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2AA121-079E-5C43-63B9-B477507875BE}"/>
                </a:ext>
              </a:extLst>
            </p:cNvPr>
            <p:cNvCxnSpPr>
              <a:stCxn id="6" idx="8"/>
              <a:endCxn id="8" idx="4"/>
            </p:cNvCxnSpPr>
            <p:nvPr/>
          </p:nvCxnSpPr>
          <p:spPr>
            <a:xfrm flipH="1">
              <a:off x="1154160" y="3738599"/>
              <a:ext cx="35046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8A6B796-B88E-B880-2410-C80855EED0C2}"/>
                </a:ext>
              </a:extLst>
            </p:cNvPr>
            <p:cNvCxnSpPr>
              <a:stCxn id="6" idx="8"/>
              <a:endCxn id="7" idx="4"/>
            </p:cNvCxnSpPr>
            <p:nvPr/>
          </p:nvCxnSpPr>
          <p:spPr>
            <a:xfrm>
              <a:off x="1504620" y="3738599"/>
              <a:ext cx="29520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1334EB-CA95-F304-E952-E132F8E7AFF2}"/>
                </a:ext>
              </a:extLst>
            </p:cNvPr>
            <p:cNvCxnSpPr>
              <a:stCxn id="6" idx="8"/>
              <a:endCxn id="9" idx="4"/>
            </p:cNvCxnSpPr>
            <p:nvPr/>
          </p:nvCxnSpPr>
          <p:spPr>
            <a:xfrm flipH="1">
              <a:off x="519300" y="3738599"/>
              <a:ext cx="98532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624084-34DF-2912-6665-465FEBECD8DE}"/>
                </a:ext>
              </a:extLst>
            </p:cNvPr>
            <p:cNvCxnSpPr>
              <a:stCxn id="5" idx="8"/>
            </p:cNvCxnSpPr>
            <p:nvPr/>
          </p:nvCxnSpPr>
          <p:spPr>
            <a:xfrm>
              <a:off x="2622240" y="3746880"/>
              <a:ext cx="0" cy="68508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B25065-8275-4AA9-7D5A-7B039DB98F3E}"/>
                </a:ext>
              </a:extLst>
            </p:cNvPr>
            <p:cNvCxnSpPr>
              <a:stCxn id="4" idx="8"/>
              <a:endCxn id="11" idx="4"/>
            </p:cNvCxnSpPr>
            <p:nvPr/>
          </p:nvCxnSpPr>
          <p:spPr>
            <a:xfrm>
              <a:off x="3715199" y="3730319"/>
              <a:ext cx="0" cy="7016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E20EE5-26F0-4EE1-5AD1-AF9C35F58CE3}"/>
                </a:ext>
              </a:extLst>
            </p:cNvPr>
            <p:cNvCxnSpPr>
              <a:stCxn id="4" idx="8"/>
              <a:endCxn id="10" idx="4"/>
            </p:cNvCxnSpPr>
            <p:nvPr/>
          </p:nvCxnSpPr>
          <p:spPr>
            <a:xfrm>
              <a:off x="3715199" y="3730319"/>
              <a:ext cx="787861" cy="7016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07768E-01F4-23F7-85C6-D2338915A098}"/>
                </a:ext>
              </a:extLst>
            </p:cNvPr>
            <p:cNvSpPr/>
            <p:nvPr/>
          </p:nvSpPr>
          <p:spPr>
            <a:xfrm>
              <a:off x="841679" y="3088080"/>
              <a:ext cx="3415320" cy="71172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57240">
              <a:solidFill>
                <a:srgbClr val="33FF99"/>
              </a:solidFill>
              <a:prstDash val="solid"/>
            </a:ln>
          </p:spPr>
          <p:txBody>
            <a:bodyPr vert="horz" wrap="none" lIns="107447" tIns="66623" rIns="107447" bIns="66623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6483DD-D407-7D06-8D5C-98F7FF52F845}"/>
              </a:ext>
            </a:extLst>
          </p:cNvPr>
          <p:cNvGrpSpPr/>
          <p:nvPr/>
        </p:nvGrpSpPr>
        <p:grpSpPr>
          <a:xfrm>
            <a:off x="7181614" y="4022186"/>
            <a:ext cx="2180284" cy="2195921"/>
            <a:chOff x="6237000" y="4433715"/>
            <a:chExt cx="2403359" cy="242059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15FCF6-69AD-72FD-9E30-1FD29B2C00E9}"/>
                </a:ext>
              </a:extLst>
            </p:cNvPr>
            <p:cNvSpPr/>
            <p:nvPr/>
          </p:nvSpPr>
          <p:spPr>
            <a:xfrm rot="5400000">
              <a:off x="5324153" y="5435595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99AD7F-54A0-DFBA-C67C-0D8F6DED0F3F}"/>
                </a:ext>
              </a:extLst>
            </p:cNvPr>
            <p:cNvSpPr/>
            <p:nvPr/>
          </p:nvSpPr>
          <p:spPr>
            <a:xfrm rot="5400000">
              <a:off x="6325872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D28F04-30F3-B169-14E2-5355DF26CA99}"/>
                </a:ext>
              </a:extLst>
            </p:cNvPr>
            <p:cNvSpPr/>
            <p:nvPr/>
          </p:nvSpPr>
          <p:spPr>
            <a:xfrm rot="5400000">
              <a:off x="7244114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4BB11C-E2C9-3EA9-53BA-33CF3CCE4F74}"/>
                </a:ext>
              </a:extLst>
            </p:cNvPr>
            <p:cNvSpPr/>
            <p:nvPr/>
          </p:nvSpPr>
          <p:spPr>
            <a:xfrm>
              <a:off x="72018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7A0FE1-0E9F-69F8-194E-D32BC3E683B4}"/>
                </a:ext>
              </a:extLst>
            </p:cNvPr>
            <p:cNvSpPr/>
            <p:nvPr/>
          </p:nvSpPr>
          <p:spPr>
            <a:xfrm>
              <a:off x="62370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4D2806-FC98-5E25-1C75-0FD33D5E1B17}"/>
                </a:ext>
              </a:extLst>
            </p:cNvPr>
            <p:cNvSpPr/>
            <p:nvPr/>
          </p:nvSpPr>
          <p:spPr>
            <a:xfrm>
              <a:off x="6237000" y="477972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89FA4B-40B1-BD1B-8A3E-394974A391AB}"/>
                </a:ext>
              </a:extLst>
            </p:cNvPr>
            <p:cNvSpPr/>
            <p:nvPr/>
          </p:nvSpPr>
          <p:spPr>
            <a:xfrm>
              <a:off x="72140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32796-CFDD-1622-65D7-50771E847239}"/>
                </a:ext>
              </a:extLst>
            </p:cNvPr>
            <p:cNvSpPr/>
            <p:nvPr/>
          </p:nvSpPr>
          <p:spPr>
            <a:xfrm>
              <a:off x="8180640" y="535680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A5B739-C9B4-EDA9-A07B-16BFF6B3C8F3}"/>
                </a:ext>
              </a:extLst>
            </p:cNvPr>
            <p:cNvSpPr/>
            <p:nvPr/>
          </p:nvSpPr>
          <p:spPr>
            <a:xfrm>
              <a:off x="81806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224C94-E499-E98D-A852-3E9A7B3241E9}"/>
              </a:ext>
            </a:extLst>
          </p:cNvPr>
          <p:cNvSpPr txBox="1"/>
          <p:nvPr/>
        </p:nvSpPr>
        <p:spPr>
          <a:xfrm>
            <a:off x="3176388" y="1942205"/>
            <a:ext cx="123543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Inspect</a:t>
            </a:r>
          </a:p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(at runtime)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BB9014-E906-F725-3E2F-1A8DEEE43471}"/>
              </a:ext>
            </a:extLst>
          </p:cNvPr>
          <p:cNvGrpSpPr/>
          <p:nvPr/>
        </p:nvGrpSpPr>
        <p:grpSpPr>
          <a:xfrm>
            <a:off x="7347519" y="1161338"/>
            <a:ext cx="2387993" cy="2405302"/>
            <a:chOff x="6419880" y="1280160"/>
            <a:chExt cx="2632320" cy="26514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5C7EBB-C024-1253-1699-E0C3922F047C}"/>
                </a:ext>
              </a:extLst>
            </p:cNvPr>
            <p:cNvSpPr/>
            <p:nvPr/>
          </p:nvSpPr>
          <p:spPr>
            <a:xfrm rot="5400000">
              <a:off x="5419890" y="237744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218465-7BA5-FC44-4984-EBD574A1C402}"/>
                </a:ext>
              </a:extLst>
            </p:cNvPr>
            <p:cNvSpPr/>
            <p:nvPr/>
          </p:nvSpPr>
          <p:spPr>
            <a:xfrm rot="5400000">
              <a:off x="651717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48ABA5-7C8C-E0DB-30E2-1D4087FFED72}"/>
                </a:ext>
              </a:extLst>
            </p:cNvPr>
            <p:cNvSpPr/>
            <p:nvPr/>
          </p:nvSpPr>
          <p:spPr>
            <a:xfrm rot="5400000">
              <a:off x="752301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CB4C3F-CC64-5BD9-E461-F1C9F75214B0}"/>
                </a:ext>
              </a:extLst>
            </p:cNvPr>
            <p:cNvSpPr/>
            <p:nvPr/>
          </p:nvSpPr>
          <p:spPr>
            <a:xfrm>
              <a:off x="6537960" y="2968919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973E1B-812D-50FF-8C9A-62CBFD8055E1}"/>
                </a:ext>
              </a:extLst>
            </p:cNvPr>
            <p:cNvSpPr/>
            <p:nvPr/>
          </p:nvSpPr>
          <p:spPr>
            <a:xfrm>
              <a:off x="6419880" y="2291399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F2F23B-F9F7-8C6C-CEF2-9DA943393523}"/>
                </a:ext>
              </a:extLst>
            </p:cNvPr>
            <p:cNvSpPr/>
            <p:nvPr/>
          </p:nvSpPr>
          <p:spPr>
            <a:xfrm>
              <a:off x="6419880" y="165924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CF6990-1E96-BEEB-71FA-78DAA66571D6}"/>
                </a:ext>
              </a:extLst>
            </p:cNvPr>
            <p:cNvSpPr/>
            <p:nvPr/>
          </p:nvSpPr>
          <p:spPr>
            <a:xfrm>
              <a:off x="749016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545902-B9DB-6340-D4D3-BD1A3AB03F5A}"/>
                </a:ext>
              </a:extLst>
            </p:cNvPr>
            <p:cNvSpPr/>
            <p:nvPr/>
          </p:nvSpPr>
          <p:spPr>
            <a:xfrm>
              <a:off x="7680960" y="2968919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70D901-7871-85C8-E9FD-0EB80F73FAC5}"/>
                </a:ext>
              </a:extLst>
            </p:cNvPr>
            <p:cNvSpPr/>
            <p:nvPr/>
          </p:nvSpPr>
          <p:spPr>
            <a:xfrm>
              <a:off x="854892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E0B255-4325-ED47-F13D-922F908B5056}"/>
              </a:ext>
            </a:extLst>
          </p:cNvPr>
          <p:cNvSpPr txBox="1"/>
          <p:nvPr/>
        </p:nvSpPr>
        <p:spPr>
          <a:xfrm>
            <a:off x="7317146" y="3516672"/>
            <a:ext cx="248122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Thread-block Scheduling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3AE45-E0E8-6FD1-8F7B-DC0B96A2F6B3}"/>
              </a:ext>
            </a:extLst>
          </p:cNvPr>
          <p:cNvSpPr txBox="1"/>
          <p:nvPr/>
        </p:nvSpPr>
        <p:spPr>
          <a:xfrm>
            <a:off x="7243339" y="6186181"/>
            <a:ext cx="2434803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Fine-grained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D128C-3A88-AF26-C7B8-BC70C2E9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FED43-5DB5-498D-B8D0-0745A2EE08E3}" type="slidenum">
              <a:t>87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75DF4B6-4678-3702-EF39-D97BCEFD27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General Scheme for NP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8E00C-2BFE-42B4-38C1-B68153C48041}"/>
              </a:ext>
            </a:extLst>
          </p:cNvPr>
          <p:cNvSpPr txBox="1"/>
          <p:nvPr/>
        </p:nvSpPr>
        <p:spPr>
          <a:xfrm>
            <a:off x="2021237" y="1824960"/>
            <a:ext cx="6574334" cy="435540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for(nidx=tid; nidx &lt; worklist.size; nidx+=nthreads)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Create Closure for inner loop iterations</a:t>
            </a: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Perform Inspection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while(work) {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Retrieve Closure</a:t>
            </a: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	Execute Inner-loop Iterations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}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Scheduler 2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Scheduler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N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E7808-D3F2-84FD-1C62-EC18B8AACA84}"/>
              </a:ext>
            </a:extLst>
          </p:cNvPr>
          <p:cNvSpPr txBox="1"/>
          <p:nvPr/>
        </p:nvSpPr>
        <p:spPr>
          <a:xfrm>
            <a:off x="7860257" y="3060759"/>
            <a:ext cx="208522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Note: Uniform Loops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DD68AE-D843-5C7E-646E-80B15B49763B}"/>
              </a:ext>
            </a:extLst>
          </p:cNvPr>
          <p:cNvSpPr/>
          <p:nvPr/>
        </p:nvSpPr>
        <p:spPr>
          <a:xfrm>
            <a:off x="4095055" y="3226665"/>
            <a:ext cx="3764876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9" fill="none">
                <a:moveTo>
                  <a:pt x="11529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E9B4FA-BE53-1512-A613-D1F679323584}"/>
              </a:ext>
            </a:extLst>
          </p:cNvPr>
          <p:cNvCxnSpPr>
            <a:stCxn id="5" idx="1"/>
          </p:cNvCxnSpPr>
          <p:nvPr/>
        </p:nvCxnSpPr>
        <p:spPr>
          <a:xfrm flipH="1">
            <a:off x="6574819" y="3226666"/>
            <a:ext cx="1285439" cy="52841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8207F-397D-8400-5339-39862477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45CC99-FA9D-43B7-805E-492A197FD45A}" type="slidenum">
              <a:t>88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AF8012F-01AC-AC1F-B88A-2C8DE7B89A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Multiple Schedulers are needed!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12CF30A3-871F-8773-FA4A-2675A775D25F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0739" y="1604841"/>
          <a:ext cx="8229627" cy="2986298"/>
        </p:xfrm>
        <a:graphic>
          <a:graphicData uri="http://schemas.openxmlformats.org/drawingml/2006/table">
            <a:tbl>
              <a:tblPr firstRow="1" bandRow="1"/>
              <a:tblGrid>
                <a:gridCol w="2057162">
                  <a:extLst>
                    <a:ext uri="{9D8B030D-6E8A-4147-A177-3AD203B41FA5}">
                      <a16:colId xmlns:a16="http://schemas.microsoft.com/office/drawing/2014/main" val="3022114236"/>
                    </a:ext>
                  </a:extLst>
                </a:gridCol>
                <a:gridCol w="2057162">
                  <a:extLst>
                    <a:ext uri="{9D8B030D-6E8A-4147-A177-3AD203B41FA5}">
                      <a16:colId xmlns:a16="http://schemas.microsoft.com/office/drawing/2014/main" val="2114357499"/>
                    </a:ext>
                  </a:extLst>
                </a:gridCol>
                <a:gridCol w="2057162">
                  <a:extLst>
                    <a:ext uri="{9D8B030D-6E8A-4147-A177-3AD203B41FA5}">
                      <a16:colId xmlns:a16="http://schemas.microsoft.com/office/drawing/2014/main" val="766937100"/>
                    </a:ext>
                  </a:extLst>
                </a:gridCol>
                <a:gridCol w="2058142">
                  <a:extLst>
                    <a:ext uri="{9D8B030D-6E8A-4147-A177-3AD203B41FA5}">
                      <a16:colId xmlns:a16="http://schemas.microsoft.com/office/drawing/2014/main" val="1841177008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Policy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BFS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SSSP-NF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Triangle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65044513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Serial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954461602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0.25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0.33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0.46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14789229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Warp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0.86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1.52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4007691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Finegrained (FG)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0.64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0.72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0.87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130630996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TB+Warp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1.51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06160895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1.55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0171305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Warp+FG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1.23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8389182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TB+Warp+FG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1.60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1.24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7266799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CB7A75-3E07-0854-29F3-73680C8BCFB3}"/>
              </a:ext>
            </a:extLst>
          </p:cNvPr>
          <p:cNvSpPr txBox="1"/>
          <p:nvPr/>
        </p:nvSpPr>
        <p:spPr>
          <a:xfrm>
            <a:off x="2006214" y="4685849"/>
            <a:ext cx="7396995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Speedup relative to Serial execution of inner-loop iterations on RMAT22 graph</a:t>
            </a:r>
          </a:p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Higher is faster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92167-BFC1-1D58-8494-32E2B3C7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17CAA1-90DF-4A3D-A94C-210DCDE45941}" type="slidenum">
              <a:t>89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0E4D160-BB4C-BA90-CE71-1968136256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Exploiting Nested Parallelism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2359EF8-EA87-6A59-7B60-3F9F9F4ACD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Inspector/Executor approach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generates </a:t>
            </a:r>
            <a:r>
              <a:rPr lang="en-US" i="1"/>
              <a:t>hybrid</a:t>
            </a:r>
            <a:r>
              <a:rPr lang="en-US"/>
              <a:t> schedulers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Power-law graphs require hybrid schedulers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High-degree nodes: Thread-block scheduling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Low-degree nodes: Fine-grained scheduling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Best-performing schedulers vary by algorithm and input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Currently use auto-tuning to select schedulers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197C-FF3E-69E8-6EEA-B996D4A8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76AF64-C443-4DC8-ABAD-4D1DA3FDE056}" type="slidenum">
              <a:t>90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74F25AE-6C05-2A3B-D177-D47464AE8B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#3: Launching Short Kernels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4013D-E26F-2100-BAD7-407CF9347A9E}"/>
              </a:ext>
            </a:extLst>
          </p:cNvPr>
          <p:cNvSpPr txBox="1"/>
          <p:nvPr/>
        </p:nvSpPr>
        <p:spPr>
          <a:xfrm>
            <a:off x="3431433" y="1430445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8E6AB6-7CEB-FF7A-7865-95F75CA35DD7}"/>
              </a:ext>
            </a:extLst>
          </p:cNvPr>
          <p:cNvSpPr/>
          <p:nvPr/>
        </p:nvSpPr>
        <p:spPr>
          <a:xfrm>
            <a:off x="3265526" y="3702826"/>
            <a:ext cx="5391926" cy="9173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8A38E-D4C0-DC74-D5A0-7A5449530445}"/>
              </a:ext>
            </a:extLst>
          </p:cNvPr>
          <p:cNvSpPr txBox="1"/>
          <p:nvPr/>
        </p:nvSpPr>
        <p:spPr>
          <a:xfrm>
            <a:off x="2187142" y="4638494"/>
            <a:ext cx="6560448" cy="253332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USA road network: 6261 </a:t>
            </a:r>
            <a:r>
              <a:rPr lang="en-US" sz="2177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 calls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Average call duration: 16 </a:t>
            </a:r>
            <a:r>
              <a:rPr lang="en-US" sz="2177">
                <a:latin typeface="Liberation Sans" pitchFamily="34"/>
                <a:ea typeface="Liberation Sans" pitchFamily="34"/>
                <a:cs typeface="Liberation Sans" pitchFamily="34"/>
              </a:rPr>
              <a:t>µ</a:t>
            </a: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Total time should be 16*6261 = 100 ms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Actual time is 320 ms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B234-83BE-650A-91F2-F3E92A8E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01DA96-8CE9-4BC1-BE02-1DC630BE4F19}" type="slidenum">
              <a:t>91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D0D41F4D-2F1B-9F0F-818F-5C3BE10D44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GPU Utilization for Short Kernels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D16C550-25C4-8AA1-CD29-DD4965A649C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29997" y="1604515"/>
            <a:ext cx="4930461" cy="3977484"/>
          </a:xfr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B6AF-2307-5438-D0BC-D944386A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4143C1-7420-49DD-B22D-9670BC0FF5EB}" type="slidenum">
              <a:t>92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21D4538-3F2F-DF9A-14F2-4AC6AA10FC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Can we avoid short kernels?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4369050-2583-B2B0-4F72-B407219EE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Iterative Graph Algorithms use worklists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Current worklist depends on previous one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Can't batch work to increase length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Ironically, optimizing kernels is harmful!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The shorter the kernel, the more it suffers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F38D798-685B-08BD-A497-9240A26A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036E76-D46F-41D5-A089-C7527AA352F4}" type="slidenum">
              <a:t>93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477905-F2A9-4A5E-6892-625BDFA1D9B2}"/>
              </a:ext>
            </a:extLst>
          </p:cNvPr>
          <p:cNvSpPr/>
          <p:nvPr/>
        </p:nvSpPr>
        <p:spPr>
          <a:xfrm>
            <a:off x="7773714" y="1990865"/>
            <a:ext cx="1327242" cy="199086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ACAA30-97DE-52A1-1935-EF4C8A3EA1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Iterative Algorithm Timeline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38000860-1E54-835A-F9DD-D635F4E5A16A}"/>
              </a:ext>
            </a:extLst>
          </p:cNvPr>
          <p:cNvSpPr/>
          <p:nvPr/>
        </p:nvSpPr>
        <p:spPr>
          <a:xfrm>
            <a:off x="3081986" y="1742007"/>
            <a:ext cx="0" cy="3898777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F461F-1211-41AB-C948-F88DA71A59F4}"/>
              </a:ext>
            </a:extLst>
          </p:cNvPr>
          <p:cNvGrpSpPr/>
          <p:nvPr/>
        </p:nvGrpSpPr>
        <p:grpSpPr>
          <a:xfrm>
            <a:off x="3081987" y="2073819"/>
            <a:ext cx="1990864" cy="746573"/>
            <a:chOff x="1717920" y="2286000"/>
            <a:chExt cx="2194559" cy="8229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1C1599-ECCC-6235-B2E1-E61D8AD129A7}"/>
                </a:ext>
              </a:extLst>
            </p:cNvPr>
            <p:cNvSpPr/>
            <p:nvPr/>
          </p:nvSpPr>
          <p:spPr>
            <a:xfrm>
              <a:off x="2723760" y="237743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392876B5-277B-D919-4B75-E0A5BBEC2845}"/>
                </a:ext>
              </a:extLst>
            </p:cNvPr>
            <p:cNvSpPr/>
            <p:nvPr/>
          </p:nvSpPr>
          <p:spPr>
            <a:xfrm>
              <a:off x="1717920" y="228600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F068A40F-0937-BC05-185C-A4A0636F8AAC}"/>
                </a:ext>
              </a:extLst>
            </p:cNvPr>
            <p:cNvSpPr/>
            <p:nvPr/>
          </p:nvSpPr>
          <p:spPr>
            <a:xfrm flipH="1">
              <a:off x="1717920" y="2834640"/>
              <a:ext cx="1005840" cy="2743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6DB63-487D-BD24-00E3-8B6167762FFE}"/>
              </a:ext>
            </a:extLst>
          </p:cNvPr>
          <p:cNvGrpSpPr/>
          <p:nvPr/>
        </p:nvGrpSpPr>
        <p:grpSpPr>
          <a:xfrm>
            <a:off x="3081987" y="2927187"/>
            <a:ext cx="1990864" cy="746573"/>
            <a:chOff x="1717920" y="3226680"/>
            <a:chExt cx="2194559" cy="82295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E88564-2E97-BD00-05FC-32F84798D0F8}"/>
                </a:ext>
              </a:extLst>
            </p:cNvPr>
            <p:cNvSpPr/>
            <p:nvPr/>
          </p:nvSpPr>
          <p:spPr>
            <a:xfrm>
              <a:off x="2723760" y="331811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CC03820C-5EDF-6361-6A2D-1E8007A68116}"/>
                </a:ext>
              </a:extLst>
            </p:cNvPr>
            <p:cNvSpPr/>
            <p:nvPr/>
          </p:nvSpPr>
          <p:spPr>
            <a:xfrm>
              <a:off x="1717920" y="322668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E5C061E8-549D-B0E1-FCD3-8638FDA16053}"/>
                </a:ext>
              </a:extLst>
            </p:cNvPr>
            <p:cNvSpPr/>
            <p:nvPr/>
          </p:nvSpPr>
          <p:spPr>
            <a:xfrm flipH="1">
              <a:off x="1717920" y="3775320"/>
              <a:ext cx="1005840" cy="2743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BA187C-0352-F1BF-ED9C-9C78837C14A3}"/>
              </a:ext>
            </a:extLst>
          </p:cNvPr>
          <p:cNvGrpSpPr/>
          <p:nvPr/>
        </p:nvGrpSpPr>
        <p:grpSpPr>
          <a:xfrm>
            <a:off x="3081987" y="3732873"/>
            <a:ext cx="1990864" cy="746574"/>
            <a:chOff x="1717920" y="4114800"/>
            <a:chExt cx="2194559" cy="82296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7E8B65-8353-3F0A-0D11-C3C11DD82256}"/>
                </a:ext>
              </a:extLst>
            </p:cNvPr>
            <p:cNvSpPr/>
            <p:nvPr/>
          </p:nvSpPr>
          <p:spPr>
            <a:xfrm>
              <a:off x="2723760" y="4206240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C328DCB7-D814-DE81-5A4F-3D85DAF6D877}"/>
                </a:ext>
              </a:extLst>
            </p:cNvPr>
            <p:cNvSpPr/>
            <p:nvPr/>
          </p:nvSpPr>
          <p:spPr>
            <a:xfrm>
              <a:off x="1717920" y="4114800"/>
              <a:ext cx="1005840" cy="914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843B7551-E572-0CBB-E6B8-9F486F9C715D}"/>
                </a:ext>
              </a:extLst>
            </p:cNvPr>
            <p:cNvSpPr/>
            <p:nvPr/>
          </p:nvSpPr>
          <p:spPr>
            <a:xfrm flipH="1">
              <a:off x="1717920" y="4663440"/>
              <a:ext cx="1005840" cy="2743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01E4F0-E039-98DD-C2E7-DABAB6E23813}"/>
              </a:ext>
            </a:extLst>
          </p:cNvPr>
          <p:cNvGrpSpPr/>
          <p:nvPr/>
        </p:nvGrpSpPr>
        <p:grpSpPr>
          <a:xfrm>
            <a:off x="3081987" y="4562400"/>
            <a:ext cx="1990864" cy="746574"/>
            <a:chOff x="1717920" y="5029200"/>
            <a:chExt cx="2194559" cy="82296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DDDEDA-B6CA-2B07-764A-848D70E3FC98}"/>
                </a:ext>
              </a:extLst>
            </p:cNvPr>
            <p:cNvSpPr/>
            <p:nvPr/>
          </p:nvSpPr>
          <p:spPr>
            <a:xfrm>
              <a:off x="2723760" y="512063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CFCA8D07-6D85-7617-F0CE-4D9B9191A88C}"/>
                </a:ext>
              </a:extLst>
            </p:cNvPr>
            <p:cNvSpPr/>
            <p:nvPr/>
          </p:nvSpPr>
          <p:spPr>
            <a:xfrm>
              <a:off x="1717920" y="502920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48F564EA-DC2E-36E9-175D-33088B373C09}"/>
                </a:ext>
              </a:extLst>
            </p:cNvPr>
            <p:cNvSpPr/>
            <p:nvPr/>
          </p:nvSpPr>
          <p:spPr>
            <a:xfrm flipH="1">
              <a:off x="1717920" y="5577840"/>
              <a:ext cx="1005840" cy="2743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D4C21D-BFFB-97C1-D12E-BA2B13FC87AD}"/>
              </a:ext>
            </a:extLst>
          </p:cNvPr>
          <p:cNvSpPr txBox="1"/>
          <p:nvPr/>
        </p:nvSpPr>
        <p:spPr>
          <a:xfrm>
            <a:off x="2750175" y="5723737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EC42D-A252-1A8C-17E5-14A9F726CDBE}"/>
              </a:ext>
            </a:extLst>
          </p:cNvPr>
          <p:cNvSpPr/>
          <p:nvPr/>
        </p:nvSpPr>
        <p:spPr>
          <a:xfrm>
            <a:off x="6980764" y="1759643"/>
            <a:ext cx="0" cy="38984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1938" fill="none">
                <a:moveTo>
                  <a:pt x="0" y="0"/>
                </a:moveTo>
                <a:lnTo>
                  <a:pt x="0" y="11938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F3D09F-9F30-3C5D-1A62-AD5C4B7DE995}"/>
              </a:ext>
            </a:extLst>
          </p:cNvPr>
          <p:cNvSpPr/>
          <p:nvPr/>
        </p:nvSpPr>
        <p:spPr>
          <a:xfrm>
            <a:off x="7893244" y="2174406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9C5BFC-614A-ED76-1BD7-7CE1FB6FFBB2}"/>
              </a:ext>
            </a:extLst>
          </p:cNvPr>
          <p:cNvSpPr/>
          <p:nvPr/>
        </p:nvSpPr>
        <p:spPr>
          <a:xfrm>
            <a:off x="6980764" y="1960820"/>
            <a:ext cx="912153" cy="826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4" h="254" fill="none">
                <a:moveTo>
                  <a:pt x="0" y="0"/>
                </a:moveTo>
                <a:lnTo>
                  <a:pt x="2794" y="25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0BB3C0-DEF5-D94E-0103-01F1CA269C71}"/>
              </a:ext>
            </a:extLst>
          </p:cNvPr>
          <p:cNvSpPr/>
          <p:nvPr/>
        </p:nvSpPr>
        <p:spPr>
          <a:xfrm>
            <a:off x="7893244" y="2589496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A5F941E-5E6E-0A38-E958-B37BE87B3AFC}"/>
              </a:ext>
            </a:extLst>
          </p:cNvPr>
          <p:cNvSpPr/>
          <p:nvPr/>
        </p:nvSpPr>
        <p:spPr>
          <a:xfrm>
            <a:off x="7893244" y="3004260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5FA1F6-530F-C11C-BE82-045E687C6FD3}"/>
              </a:ext>
            </a:extLst>
          </p:cNvPr>
          <p:cNvSpPr/>
          <p:nvPr/>
        </p:nvSpPr>
        <p:spPr>
          <a:xfrm>
            <a:off x="7893244" y="3418697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88A5446-F698-29C9-DD0B-2793A49B4B32}"/>
              </a:ext>
            </a:extLst>
          </p:cNvPr>
          <p:cNvSpPr/>
          <p:nvPr/>
        </p:nvSpPr>
        <p:spPr>
          <a:xfrm>
            <a:off x="6980764" y="3948419"/>
            <a:ext cx="912153" cy="2485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4" h="762" fill="none">
                <a:moveTo>
                  <a:pt x="2794" y="0"/>
                </a:moveTo>
                <a:lnTo>
                  <a:pt x="0" y="762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4B7422-4CDC-FD4A-63A6-9214CF7027F1}"/>
              </a:ext>
            </a:extLst>
          </p:cNvPr>
          <p:cNvSpPr txBox="1"/>
          <p:nvPr/>
        </p:nvSpPr>
        <p:spPr>
          <a:xfrm>
            <a:off x="6648953" y="5741372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391F76-1170-A378-D1C3-B1C64A0ABF66}"/>
              </a:ext>
            </a:extLst>
          </p:cNvPr>
          <p:cNvSpPr txBox="1"/>
          <p:nvPr/>
        </p:nvSpPr>
        <p:spPr>
          <a:xfrm>
            <a:off x="7734849" y="4001979"/>
            <a:ext cx="150339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Control 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71336-85CD-ED24-41E0-82C5878497F1}"/>
              </a:ext>
            </a:extLst>
          </p:cNvPr>
          <p:cNvSpPr txBox="1"/>
          <p:nvPr/>
        </p:nvSpPr>
        <p:spPr>
          <a:xfrm>
            <a:off x="2815492" y="1344878"/>
            <a:ext cx="6070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CPU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CFA75F-D54B-4B21-211C-9B40FC03E175}"/>
              </a:ext>
            </a:extLst>
          </p:cNvPr>
          <p:cNvSpPr txBox="1"/>
          <p:nvPr/>
        </p:nvSpPr>
        <p:spPr>
          <a:xfrm>
            <a:off x="4260960" y="1344878"/>
            <a:ext cx="61866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GPU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842CA7-6867-9C1E-FEA9-D0C34604D824}"/>
              </a:ext>
            </a:extLst>
          </p:cNvPr>
          <p:cNvSpPr txBox="1"/>
          <p:nvPr/>
        </p:nvSpPr>
        <p:spPr>
          <a:xfrm>
            <a:off x="8109443" y="1327243"/>
            <a:ext cx="61866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GPU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85B98-8965-E085-7494-A7F49F8D0C09}"/>
              </a:ext>
            </a:extLst>
          </p:cNvPr>
          <p:cNvSpPr txBox="1"/>
          <p:nvPr/>
        </p:nvSpPr>
        <p:spPr>
          <a:xfrm>
            <a:off x="6648953" y="1344878"/>
            <a:ext cx="6070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CPU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0C48BD-2D50-02C5-5F62-4E128B8B607F}"/>
              </a:ext>
            </a:extLst>
          </p:cNvPr>
          <p:cNvSpPr txBox="1"/>
          <p:nvPr/>
        </p:nvSpPr>
        <p:spPr>
          <a:xfrm>
            <a:off x="3187474" y="1824960"/>
            <a:ext cx="644890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launch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58E01-7017-D7D1-5C7D-BF00BE9CA7EB}"/>
              </a:ext>
            </a:extLst>
          </p:cNvPr>
          <p:cNvSpPr txBox="1"/>
          <p:nvPr/>
        </p:nvSpPr>
        <p:spPr>
          <a:xfrm>
            <a:off x="7063716" y="1697591"/>
            <a:ext cx="644890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launch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39F6A-3DEC-7635-3A3D-ECC0D19617E2}"/>
              </a:ext>
            </a:extLst>
          </p:cNvPr>
          <p:cNvSpPr txBox="1"/>
          <p:nvPr/>
        </p:nvSpPr>
        <p:spPr>
          <a:xfrm>
            <a:off x="4260960" y="2654486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91F82C-8B0B-DBB3-F709-9884FA683DDB}"/>
              </a:ext>
            </a:extLst>
          </p:cNvPr>
          <p:cNvSpPr txBox="1"/>
          <p:nvPr/>
        </p:nvSpPr>
        <p:spPr>
          <a:xfrm>
            <a:off x="4260960" y="3484013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3A3C8C-3843-A5BD-60A8-D29BF9445D0E}"/>
              </a:ext>
            </a:extLst>
          </p:cNvPr>
          <p:cNvSpPr txBox="1"/>
          <p:nvPr/>
        </p:nvSpPr>
        <p:spPr>
          <a:xfrm>
            <a:off x="4260960" y="4313541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2DBC-7AE0-A969-D3AA-8F4FDC36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3B1B08-0177-43D4-94FF-8952E9BE363A}" type="slidenum">
              <a:t>94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16D39539-0533-D817-9873-8FE9B52FA9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Iteration Outlining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012FE95-A070-0EE8-5695-69EA1B5D8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“Outline” </a:t>
            </a:r>
            <a:r>
              <a:rPr lang="en-US">
                <a:latin typeface="Fira Mono" pitchFamily="33"/>
              </a:rPr>
              <a:t>Iterate</a:t>
            </a:r>
            <a:r>
              <a:rPr lang="en-US"/>
              <a:t> to GPU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Results in a single “control” kernel	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Converts Kernel Launches to Function Calls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Launch control kernel </a:t>
            </a:r>
            <a:r>
              <a:rPr lang="en-US" i="1"/>
              <a:t>once</a:t>
            </a:r>
            <a:r>
              <a:rPr lang="en-US"/>
              <a:t> from CPU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Only returns to CPU once all iterations complete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Kernels in </a:t>
            </a:r>
            <a:r>
              <a:rPr lang="en-US" sz="2540">
                <a:solidFill>
                  <a:srgbClr val="333333"/>
                </a:solidFill>
                <a:latin typeface="Fira Mono" pitchFamily="33"/>
                <a:ea typeface="Microsoft YaHei" pitchFamily="2"/>
                <a:cs typeface="Mangal" pitchFamily="2"/>
              </a:rPr>
              <a:t>Iterate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invoked via function calls on GPU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5D862-097B-C2C3-4EBB-7F30F9D6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09D1C1-F0AA-4C86-B64D-F54D472AD3BA}" type="slidenum">
              <a:t>95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8F08312-58E7-B90F-643D-42010F2F4D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FEFF4F3-2E0B-9793-32FF-450DA93276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performs 3 key optimizations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reduces atomics in lock-free data-structures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Nested Data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reduces serialization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Iteration Outlining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eliminates kernel launch bottlenecks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auto-tuning for optimizations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B9BA0-B80E-A592-21E1-4BB066DA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631145-7EA0-4DA2-B299-8508743A38E1}" type="slidenum">
              <a:t>96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898B7BF1-0837-F4F2-4110-1F6E155122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Results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C57CEDC0-6B1E-A7BE-FD10-60EBE74E3D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Eight irregular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BFS, CC, DMR, MIS, MST, PR, SSSP, TRI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Tesla K40 GPU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Baselines were state-of-the-art implementations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Graphs	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Networks: USA, CAL and NY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RMAT (synthetic): RMAT22, 20 and 16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Grid (1024x1024)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Meshes: 10M points, 5M points, 1M points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B26C-0F3F-40FD-5D1E-98C703C5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9400C-7FB7-44BB-AA57-1F7E580CFF00}" type="slidenum">
              <a:t>97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3065A76-755C-AFE8-910F-0DFB944FE7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Overall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65188A5-C7AA-7DCC-03B0-135F6D064A7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54163" y="1959513"/>
            <a:ext cx="4883106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A8D55-A33F-E23A-05DB-AA14001F0D8A}"/>
              </a:ext>
            </a:extLst>
          </p:cNvPr>
          <p:cNvSpPr txBox="1"/>
          <p:nvPr/>
        </p:nvSpPr>
        <p:spPr>
          <a:xfrm>
            <a:off x="2901711" y="5824326"/>
            <a:ext cx="646167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Note: Each benchmark had a single set of optimizations applied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33AB0-D011-C805-843F-7AD136A89472}"/>
              </a:ext>
            </a:extLst>
          </p:cNvPr>
          <p:cNvSpPr txBox="1"/>
          <p:nvPr/>
        </p:nvSpPr>
        <p:spPr>
          <a:xfrm>
            <a:off x="8740406" y="4562400"/>
            <a:ext cx="1282244" cy="804949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Best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Handwritten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Code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99DFA-D8BE-9C79-631B-E39D075A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23BAAB-DBD2-43A7-9808-BDD1E4ED95F6}" type="slidenum">
              <a:t>98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9CB644D-8282-B914-1257-E547083D6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Contribution of Optimizations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E9C3EF9-2C33-7CFC-7D27-7EECBDEFEFA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04197" y="1959513"/>
            <a:ext cx="4982714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75CFD-82DC-AC42-0263-B0DD6B5DAF1E}"/>
              </a:ext>
            </a:extLst>
          </p:cNvPr>
          <p:cNvSpPr txBox="1"/>
          <p:nvPr/>
        </p:nvSpPr>
        <p:spPr>
          <a:xfrm>
            <a:off x="8740406" y="4497083"/>
            <a:ext cx="1328795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Unoptimized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IrGL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7FCF-8045-F5AE-2F18-A04CD6A2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535584-768B-4B0F-B88E-549603B28617}" type="slidenum">
              <a:t>99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69D9D64-0F91-397D-F09E-0F5A730E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Comparison to Gunrock*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F04CFCA-C512-890B-63C3-0D9612835E7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19219" y="1959513"/>
            <a:ext cx="4952669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8C0A4-B400-40E3-234C-B60B65DE1872}"/>
              </a:ext>
            </a:extLst>
          </p:cNvPr>
          <p:cNvSpPr txBox="1"/>
          <p:nvPr/>
        </p:nvSpPr>
        <p:spPr>
          <a:xfrm>
            <a:off x="1772379" y="6055547"/>
            <a:ext cx="901045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* Wang et al.,  Gunrock: A high-performance graph processing library on the GPU, PPoPP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2F987-BEE6-D62F-296D-B5A0E6F8187E}"/>
              </a:ext>
            </a:extLst>
          </p:cNvPr>
          <p:cNvSpPr txBox="1"/>
          <p:nvPr/>
        </p:nvSpPr>
        <p:spPr>
          <a:xfrm>
            <a:off x="8544454" y="5150580"/>
            <a:ext cx="95625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Gunrock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</TotalTime>
  <Words>7723</Words>
  <Application>Microsoft Office PowerPoint</Application>
  <PresentationFormat>Widescreen</PresentationFormat>
  <Paragraphs>1866</Paragraphs>
  <Slides>112</Slides>
  <Notes>100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6" baseType="lpstr">
      <vt:lpstr>Arial</vt:lpstr>
      <vt:lpstr>Avenir</vt:lpstr>
      <vt:lpstr>Calibri</vt:lpstr>
      <vt:lpstr>Calibri Light</vt:lpstr>
      <vt:lpstr>Courier New</vt:lpstr>
      <vt:lpstr>Fira Mono</vt:lpstr>
      <vt:lpstr>Lato</vt:lpstr>
      <vt:lpstr>Liberation Mono</vt:lpstr>
      <vt:lpstr>Liberation Sans</vt:lpstr>
      <vt:lpstr>Liberation Serif</vt:lpstr>
      <vt:lpstr>Monaco</vt:lpstr>
      <vt:lpstr>StarSymbol</vt:lpstr>
      <vt:lpstr>Times New Roman</vt:lpstr>
      <vt:lpstr>Office Theme</vt:lpstr>
      <vt:lpstr>UT Runtime/Systems PANDO Update</vt:lpstr>
      <vt:lpstr>Outline</vt:lpstr>
      <vt:lpstr>Galois system</vt:lpstr>
      <vt:lpstr>Hello graph Galois Program</vt:lpstr>
      <vt:lpstr>Parallel execution of Galois programs</vt:lpstr>
      <vt:lpstr>Distributed Graph Analytics</vt:lpstr>
      <vt:lpstr>Vertex Programming Model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Key Research Question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Deleting an Edge</vt:lpstr>
      <vt:lpstr>Deleting a Node</vt:lpstr>
      <vt:lpstr>Labels/Properties</vt:lpstr>
      <vt:lpstr>Design Alternatives: Log Structured CSR Variants</vt:lpstr>
      <vt:lpstr>Methodology</vt:lpstr>
      <vt:lpstr>PANDO Compiler Toolchain</vt:lpstr>
      <vt:lpstr>PANDO Compilation Flow Key Ideas</vt:lpstr>
      <vt:lpstr>IrGL Compiler Key Ideas</vt:lpstr>
      <vt:lpstr>Example: Level-by-Level BFS</vt:lpstr>
      <vt:lpstr>Review: Gluon API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  <vt:lpstr>A Compiler for Throughput Optimization of Graph  Algorithms on GPUs</vt:lpstr>
      <vt:lpstr>Outline</vt:lpstr>
      <vt:lpstr>PowerPoint Presentation</vt:lpstr>
      <vt:lpstr>Graph Algorithms on GPUs</vt:lpstr>
      <vt:lpstr>Approach #1: CUDA/OpenCL Implementations</vt:lpstr>
      <vt:lpstr>Approach #2: Graph Analytics Frameworks</vt:lpstr>
      <vt:lpstr>Our Approach: IrGL Compiler</vt:lpstr>
      <vt:lpstr>Example: Level-by-Level BFS</vt:lpstr>
      <vt:lpstr>Importance of Optimizations</vt:lpstr>
      <vt:lpstr>PowerPoint Presentation</vt:lpstr>
      <vt:lpstr>IrGL Constructs</vt:lpstr>
      <vt:lpstr>IrGL Synchronization Constructs</vt:lpstr>
      <vt:lpstr>IrGL Worklist Construct: Pipe</vt:lpstr>
      <vt:lpstr>IrGL Compiler</vt:lpstr>
      <vt:lpstr>Bottleneck #1: Atomics</vt:lpstr>
      <vt:lpstr>Reducing Atomics by Aggregation</vt:lpstr>
      <vt:lpstr>Handling Conditional Pushes</vt:lpstr>
      <vt:lpstr>Aggregation in GPUs</vt:lpstr>
      <vt:lpstr>Warp-level Aggregation</vt:lpstr>
      <vt:lpstr>Inside reserve_warp</vt:lpstr>
      <vt:lpstr>Thread-block Aggregation?</vt:lpstr>
      <vt:lpstr>Uniform Branches</vt:lpstr>
      <vt:lpstr>Uniform Branches to Focal Points</vt:lpstr>
      <vt:lpstr>Focal Points from the CDG</vt:lpstr>
      <vt:lpstr>reserve_tb placed</vt:lpstr>
      <vt:lpstr>Cooperative Conversion</vt:lpstr>
      <vt:lpstr>Bottleneck #2: Inner-loop serialization</vt:lpstr>
      <vt:lpstr>Inner-loop Serialization</vt:lpstr>
      <vt:lpstr>Parallel Execution of Inner Loop</vt:lpstr>
      <vt:lpstr>Inspector/Executor Parallelization</vt:lpstr>
      <vt:lpstr>General Scheme for NP</vt:lpstr>
      <vt:lpstr>Multiple Schedulers are needed!</vt:lpstr>
      <vt:lpstr>Exploiting Nested Parallelism</vt:lpstr>
      <vt:lpstr>Bottleneck #3: Launching Short Kernels</vt:lpstr>
      <vt:lpstr>GPU Utilization for Short Kernels</vt:lpstr>
      <vt:lpstr>Can we avoid short kernels?</vt:lpstr>
      <vt:lpstr>Iterative Algorithm Timeline</vt:lpstr>
      <vt:lpstr>Iteration Outlining</vt:lpstr>
      <vt:lpstr>Summary</vt:lpstr>
      <vt:lpstr>Results</vt:lpstr>
      <vt:lpstr>Overall Performance</vt:lpstr>
      <vt:lpstr>Contribution of Optimizations</vt:lpstr>
      <vt:lpstr>Comparison to Gunrock*</vt:lpstr>
      <vt:lpstr>Understanding Performance</vt:lpstr>
      <vt:lpstr>BFS as a Queuing Network</vt:lpstr>
      <vt:lpstr>Microbenchmarking  Peak Performance</vt:lpstr>
      <vt:lpstr>Peak Performance</vt:lpstr>
      <vt:lpstr>Ongoing Work</vt:lpstr>
      <vt:lpstr>Conclusions</vt:lpstr>
      <vt:lpstr>PowerPoint Presentation</vt:lpstr>
      <vt:lpstr>Short kernels or Launch overheads?</vt:lpstr>
      <vt:lpstr>IrGL</vt:lpstr>
      <vt:lpstr>IrGL Worklist Constructs</vt:lpstr>
      <vt:lpstr>Haven't we seen these before?</vt:lpstr>
      <vt:lpstr>A Compiler for Throughput Optimization of Graph Programs*</vt:lpstr>
      <vt:lpstr>Thread-Level Aggregation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127</cp:revision>
  <dcterms:created xsi:type="dcterms:W3CDTF">2022-11-23T20:39:03Z</dcterms:created>
  <dcterms:modified xsi:type="dcterms:W3CDTF">2022-12-13T19:21:50Z</dcterms:modified>
</cp:coreProperties>
</file>